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 id="2147483860" r:id="rId2"/>
  </p:sldMasterIdLst>
  <p:notesMasterIdLst>
    <p:notesMasterId r:id="rId24"/>
  </p:notesMasterIdLst>
  <p:sldIdLst>
    <p:sldId id="257" r:id="rId3"/>
    <p:sldId id="256" r:id="rId4"/>
    <p:sldId id="258" r:id="rId5"/>
    <p:sldId id="267" r:id="rId6"/>
    <p:sldId id="259" r:id="rId7"/>
    <p:sldId id="260" r:id="rId8"/>
    <p:sldId id="261" r:id="rId9"/>
    <p:sldId id="269" r:id="rId10"/>
    <p:sldId id="262" r:id="rId11"/>
    <p:sldId id="268" r:id="rId12"/>
    <p:sldId id="278" r:id="rId13"/>
    <p:sldId id="275" r:id="rId14"/>
    <p:sldId id="264" r:id="rId15"/>
    <p:sldId id="276" r:id="rId16"/>
    <p:sldId id="273" r:id="rId17"/>
    <p:sldId id="277" r:id="rId18"/>
    <p:sldId id="274" r:id="rId19"/>
    <p:sldId id="272" r:id="rId20"/>
    <p:sldId id="271" r:id="rId21"/>
    <p:sldId id="265" r:id="rId22"/>
    <p:sldId id="26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446825-2043-4B22-82FF-0F887EB3D936}">
          <p14:sldIdLst>
            <p14:sldId id="257"/>
            <p14:sldId id="256"/>
            <p14:sldId id="258"/>
            <p14:sldId id="267"/>
            <p14:sldId id="259"/>
            <p14:sldId id="260"/>
            <p14:sldId id="261"/>
            <p14:sldId id="269"/>
            <p14:sldId id="262"/>
            <p14:sldId id="268"/>
            <p14:sldId id="278"/>
            <p14:sldId id="275"/>
            <p14:sldId id="264"/>
            <p14:sldId id="276"/>
            <p14:sldId id="273"/>
            <p14:sldId id="277"/>
            <p14:sldId id="274"/>
            <p14:sldId id="272"/>
            <p14:sldId id="271"/>
          </p14:sldIdLst>
        </p14:section>
        <p14:section name="Untitled Section" id="{3363F7A5-DBE1-43AE-A982-A500CF3C815A}">
          <p14:sldIdLst>
            <p14:sldId id="265"/>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1" autoAdjust="0"/>
  </p:normalViewPr>
  <p:slideViewPr>
    <p:cSldViewPr snapToGrid="0">
      <p:cViewPr varScale="1">
        <p:scale>
          <a:sx n="74" d="100"/>
          <a:sy n="74" d="100"/>
        </p:scale>
        <p:origin x="104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EAA2A8-BF27-4F43-8CB3-E7D358744B81}" type="datetimeFigureOut">
              <a:rPr lang="en-US" smtClean="0"/>
              <a:t>5/19/2024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3ED67C-E21D-40F9-9AC1-A0915C8A8234}" type="slidenum">
              <a:rPr lang="en-US" smtClean="0"/>
              <a:t>‹#›</a:t>
            </a:fld>
            <a:endParaRPr lang="en-US"/>
          </a:p>
        </p:txBody>
      </p:sp>
    </p:spTree>
    <p:extLst>
      <p:ext uri="{BB962C8B-B14F-4D97-AF65-F5344CB8AC3E}">
        <p14:creationId xmlns:p14="http://schemas.microsoft.com/office/powerpoint/2010/main" val="1190660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
        <p:nvSpPr>
          <p:cNvPr id="10" name="Text Box 5">
            <a:extLst>
              <a:ext uri="{FF2B5EF4-FFF2-40B4-BE49-F238E27FC236}">
                <a16:creationId xmlns:a16="http://schemas.microsoft.com/office/drawing/2014/main" id="{FE1E80B2-5534-2917-2B9D-0954CF305BA9}"/>
              </a:ext>
            </a:extLst>
          </p:cNvPr>
          <p:cNvSpPr txBox="1"/>
          <p:nvPr userDrawn="1"/>
        </p:nvSpPr>
        <p:spPr>
          <a:xfrm>
            <a:off x="3119683" y="6479797"/>
            <a:ext cx="5137625" cy="276999"/>
          </a:xfrm>
          <a:prstGeom prst="rect">
            <a:avLst/>
          </a:prstGeom>
          <a:noFill/>
        </p:spPr>
        <p:txBody>
          <a:bodyPr wrap="square" rtlCol="0" anchor="t">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IN" sz="1200" b="1" noProof="0" dirty="0">
                <a:ln>
                  <a:noFill/>
                </a:ln>
                <a:solidFill>
                  <a:schemeClr val="tx1">
                    <a:tint val="95000"/>
                  </a:schemeClr>
                </a:solidFill>
                <a:effectLst/>
                <a:uLnTx/>
                <a:uFillTx/>
                <a:latin typeface="Times New Roman" panose="02020603050405020304" pitchFamily="18" charset="0"/>
                <a:cs typeface="Times New Roman" panose="02020603050405020304" pitchFamily="18" charset="0"/>
                <a:sym typeface="+mn-ea"/>
              </a:rPr>
              <a:t>DEPARTMENT OF COMPUTER SCIENCE AND TECHNOLOGY</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34B75-6FD7-6FD8-20F6-11BCC0A74A4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N"/>
          </a:p>
        </p:txBody>
      </p:sp>
      <p:sp>
        <p:nvSpPr>
          <p:cNvPr id="3" name="Subtitle 2">
            <a:extLst>
              <a:ext uri="{FF2B5EF4-FFF2-40B4-BE49-F238E27FC236}">
                <a16:creationId xmlns:a16="http://schemas.microsoft.com/office/drawing/2014/main" id="{91893E77-97C6-6388-F6C3-02E2A6A48B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N"/>
          </a:p>
        </p:txBody>
      </p:sp>
      <p:sp>
        <p:nvSpPr>
          <p:cNvPr id="4" name="Date Placeholder 3">
            <a:extLst>
              <a:ext uri="{FF2B5EF4-FFF2-40B4-BE49-F238E27FC236}">
                <a16:creationId xmlns:a16="http://schemas.microsoft.com/office/drawing/2014/main" id="{A1F434D1-136B-F472-7CAA-46BC25BD2CF9}"/>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DCCC081D-116B-A8A5-97FB-34DDBA9880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2A19EC-9D21-71E9-06BF-0701335F08DB}"/>
              </a:ext>
            </a:extLst>
          </p:cNvPr>
          <p:cNvSpPr>
            <a:spLocks noGrp="1"/>
          </p:cNvSpPr>
          <p:nvPr>
            <p:ph type="sldNum" sz="quarter" idx="12"/>
          </p:nvPr>
        </p:nvSpPr>
        <p:spPr/>
        <p:txBody>
          <a:bodyPr/>
          <a:lstStyle/>
          <a:p>
            <a:fld id="{E9138E53-7CCE-4799-8606-97B9002DDCC8}" type="slidenum">
              <a:rPr lang="en-IN" smtClean="0"/>
              <a:t>‹#›</a:t>
            </a:fld>
            <a:endParaRPr lang="en-IN"/>
          </a:p>
        </p:txBody>
      </p:sp>
    </p:spTree>
    <p:extLst>
      <p:ext uri="{BB962C8B-B14F-4D97-AF65-F5344CB8AC3E}">
        <p14:creationId xmlns:p14="http://schemas.microsoft.com/office/powerpoint/2010/main" val="8125428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32524-64DB-09D8-3C0C-3E63EC47C688}"/>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400FC1AD-6A31-2F5E-D501-FC0155401B1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843BD185-CED8-8911-DC29-F9F029669C96}"/>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02F0B964-A43A-68B4-9694-717A41A1C3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578EF8-1D9C-6BC5-82A1-20C462C03653}"/>
              </a:ext>
            </a:extLst>
          </p:cNvPr>
          <p:cNvSpPr>
            <a:spLocks noGrp="1"/>
          </p:cNvSpPr>
          <p:nvPr>
            <p:ph type="sldNum" sz="quarter" idx="12"/>
          </p:nvPr>
        </p:nvSpPr>
        <p:spPr/>
        <p:txBody>
          <a:bodyPr/>
          <a:lstStyle/>
          <a:p>
            <a:fld id="{E9138E53-7CCE-4799-8606-97B9002DDCC8}" type="slidenum">
              <a:rPr lang="en-IN" smtClean="0"/>
              <a:t>‹#›</a:t>
            </a:fld>
            <a:endParaRPr lang="en-IN"/>
          </a:p>
        </p:txBody>
      </p:sp>
    </p:spTree>
    <p:extLst>
      <p:ext uri="{BB962C8B-B14F-4D97-AF65-F5344CB8AC3E}">
        <p14:creationId xmlns:p14="http://schemas.microsoft.com/office/powerpoint/2010/main" val="2243816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DB102-DA9D-1F58-B902-64C4DCCD918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N"/>
          </a:p>
        </p:txBody>
      </p:sp>
      <p:sp>
        <p:nvSpPr>
          <p:cNvPr id="3" name="Text Placeholder 2">
            <a:extLst>
              <a:ext uri="{FF2B5EF4-FFF2-40B4-BE49-F238E27FC236}">
                <a16:creationId xmlns:a16="http://schemas.microsoft.com/office/drawing/2014/main" id="{9C5C1A87-27A9-CD67-6026-C4F4F9550C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1ED705C-7F3B-FABD-7539-B94B6BBCE937}"/>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89267258-80BD-10A8-B8FA-70664CC1CE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7F12A4-8542-1A01-F2C0-BAF488A2D5FA}"/>
              </a:ext>
            </a:extLst>
          </p:cNvPr>
          <p:cNvSpPr>
            <a:spLocks noGrp="1"/>
          </p:cNvSpPr>
          <p:nvPr>
            <p:ph type="sldNum" sz="quarter" idx="12"/>
          </p:nvPr>
        </p:nvSpPr>
        <p:spPr/>
        <p:txBody>
          <a:bodyPr/>
          <a:lstStyle/>
          <a:p>
            <a:fld id="{E9138E53-7CCE-4799-8606-97B9002DDCC8}" type="slidenum">
              <a:rPr lang="en-IN" smtClean="0"/>
              <a:t>‹#›</a:t>
            </a:fld>
            <a:endParaRPr lang="en-IN"/>
          </a:p>
        </p:txBody>
      </p:sp>
    </p:spTree>
    <p:extLst>
      <p:ext uri="{BB962C8B-B14F-4D97-AF65-F5344CB8AC3E}">
        <p14:creationId xmlns:p14="http://schemas.microsoft.com/office/powerpoint/2010/main" val="4213677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92D8C-D48D-B347-F4EC-3DB69D4D2276}"/>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A15AD693-5DAB-8D11-AA86-4E12A0249C9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Content Placeholder 3">
            <a:extLst>
              <a:ext uri="{FF2B5EF4-FFF2-40B4-BE49-F238E27FC236}">
                <a16:creationId xmlns:a16="http://schemas.microsoft.com/office/drawing/2014/main" id="{78A37AE5-5C34-5490-B366-EAE59BF6088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Date Placeholder 4">
            <a:extLst>
              <a:ext uri="{FF2B5EF4-FFF2-40B4-BE49-F238E27FC236}">
                <a16:creationId xmlns:a16="http://schemas.microsoft.com/office/drawing/2014/main" id="{A2E0FDC9-AA51-FC3D-7CB8-242E6A984F4E}"/>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033C0CBD-088D-D022-2978-6897D8440FB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3B4E06-4FFC-1483-E2E9-579EB804A8A1}"/>
              </a:ext>
            </a:extLst>
          </p:cNvPr>
          <p:cNvSpPr>
            <a:spLocks noGrp="1"/>
          </p:cNvSpPr>
          <p:nvPr>
            <p:ph type="sldNum" sz="quarter" idx="12"/>
          </p:nvPr>
        </p:nvSpPr>
        <p:spPr/>
        <p:txBody>
          <a:bodyPr/>
          <a:lstStyle/>
          <a:p>
            <a:fld id="{E9138E53-7CCE-4799-8606-97B9002DDCC8}" type="slidenum">
              <a:rPr lang="en-IN" smtClean="0"/>
              <a:t>‹#›</a:t>
            </a:fld>
            <a:endParaRPr lang="en-IN"/>
          </a:p>
        </p:txBody>
      </p:sp>
    </p:spTree>
    <p:extLst>
      <p:ext uri="{BB962C8B-B14F-4D97-AF65-F5344CB8AC3E}">
        <p14:creationId xmlns:p14="http://schemas.microsoft.com/office/powerpoint/2010/main" val="13316440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82BEF-E39C-885B-CA20-B180D904575F}"/>
              </a:ext>
            </a:extLst>
          </p:cNvPr>
          <p:cNvSpPr>
            <a:spLocks noGrp="1"/>
          </p:cNvSpPr>
          <p:nvPr>
            <p:ph type="title"/>
          </p:nvPr>
        </p:nvSpPr>
        <p:spPr>
          <a:xfrm>
            <a:off x="839788" y="365125"/>
            <a:ext cx="10515600" cy="1325563"/>
          </a:xfrm>
        </p:spPr>
        <p:txBody>
          <a:bodyPr/>
          <a:lstStyle/>
          <a:p>
            <a:r>
              <a:rPr lang="en-GB"/>
              <a:t>Click to edit Master title style</a:t>
            </a:r>
            <a:endParaRPr lang="en-IN"/>
          </a:p>
        </p:txBody>
      </p:sp>
      <p:sp>
        <p:nvSpPr>
          <p:cNvPr id="3" name="Text Placeholder 2">
            <a:extLst>
              <a:ext uri="{FF2B5EF4-FFF2-40B4-BE49-F238E27FC236}">
                <a16:creationId xmlns:a16="http://schemas.microsoft.com/office/drawing/2014/main" id="{81FDF5AC-A318-7723-A3EC-056F3FE87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4E40D2-1820-CE3C-A681-BCE8A4BF931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Text Placeholder 4">
            <a:extLst>
              <a:ext uri="{FF2B5EF4-FFF2-40B4-BE49-F238E27FC236}">
                <a16:creationId xmlns:a16="http://schemas.microsoft.com/office/drawing/2014/main" id="{AB76BCD5-2121-7AB9-9DE5-A025F00DAF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387CB25-751D-ECE8-9E61-65647319DAC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7" name="Date Placeholder 6">
            <a:extLst>
              <a:ext uri="{FF2B5EF4-FFF2-40B4-BE49-F238E27FC236}">
                <a16:creationId xmlns:a16="http://schemas.microsoft.com/office/drawing/2014/main" id="{F6F0E2FB-191F-4FEC-A8AA-76BF46A25F5F}"/>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40F8AF6E-8C1A-9A21-385A-045A36B5AB0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A806562-28F9-B4F0-FEF2-6D8B2570A730}"/>
              </a:ext>
            </a:extLst>
          </p:cNvPr>
          <p:cNvSpPr>
            <a:spLocks noGrp="1"/>
          </p:cNvSpPr>
          <p:nvPr>
            <p:ph type="sldNum" sz="quarter" idx="12"/>
          </p:nvPr>
        </p:nvSpPr>
        <p:spPr/>
        <p:txBody>
          <a:bodyPr/>
          <a:lstStyle/>
          <a:p>
            <a:fld id="{E9138E53-7CCE-4799-8606-97B9002DDCC8}" type="slidenum">
              <a:rPr lang="en-IN" smtClean="0"/>
              <a:t>‹#›</a:t>
            </a:fld>
            <a:endParaRPr lang="en-IN"/>
          </a:p>
        </p:txBody>
      </p:sp>
    </p:spTree>
    <p:extLst>
      <p:ext uri="{BB962C8B-B14F-4D97-AF65-F5344CB8AC3E}">
        <p14:creationId xmlns:p14="http://schemas.microsoft.com/office/powerpoint/2010/main" val="588112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0791-8F1E-3D77-6CE2-63230E97D441}"/>
              </a:ext>
            </a:extLst>
          </p:cNvPr>
          <p:cNvSpPr>
            <a:spLocks noGrp="1"/>
          </p:cNvSpPr>
          <p:nvPr>
            <p:ph type="title"/>
          </p:nvPr>
        </p:nvSpPr>
        <p:spPr/>
        <p:txBody>
          <a:bodyPr/>
          <a:lstStyle/>
          <a:p>
            <a:r>
              <a:rPr lang="en-GB"/>
              <a:t>Click to edit Master title style</a:t>
            </a:r>
            <a:endParaRPr lang="en-IN"/>
          </a:p>
        </p:txBody>
      </p:sp>
      <p:sp>
        <p:nvSpPr>
          <p:cNvPr id="3" name="Date Placeholder 2">
            <a:extLst>
              <a:ext uri="{FF2B5EF4-FFF2-40B4-BE49-F238E27FC236}">
                <a16:creationId xmlns:a16="http://schemas.microsoft.com/office/drawing/2014/main" id="{B9679657-07AB-72BD-D047-732B742E640D}"/>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B1D3C9E2-CDC4-E520-2625-66F1F221CE3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F049E37-1F3C-ED62-3565-3CD5774BA299}"/>
              </a:ext>
            </a:extLst>
          </p:cNvPr>
          <p:cNvSpPr>
            <a:spLocks noGrp="1"/>
          </p:cNvSpPr>
          <p:nvPr>
            <p:ph type="sldNum" sz="quarter" idx="12"/>
          </p:nvPr>
        </p:nvSpPr>
        <p:spPr/>
        <p:txBody>
          <a:bodyPr/>
          <a:lstStyle/>
          <a:p>
            <a:fld id="{E9138E53-7CCE-4799-8606-97B9002DDCC8}" type="slidenum">
              <a:rPr lang="en-IN" smtClean="0"/>
              <a:t>‹#›</a:t>
            </a:fld>
            <a:endParaRPr lang="en-IN"/>
          </a:p>
        </p:txBody>
      </p:sp>
    </p:spTree>
    <p:extLst>
      <p:ext uri="{BB962C8B-B14F-4D97-AF65-F5344CB8AC3E}">
        <p14:creationId xmlns:p14="http://schemas.microsoft.com/office/powerpoint/2010/main" val="15489346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1A824D-454E-1123-DFB8-B51C2C3EA9DF}"/>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479EE13A-921C-F745-7AA9-25FE3BAA7F1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2AE917D-C8DD-E60E-5DCC-F2832871EA08}"/>
              </a:ext>
            </a:extLst>
          </p:cNvPr>
          <p:cNvSpPr>
            <a:spLocks noGrp="1"/>
          </p:cNvSpPr>
          <p:nvPr>
            <p:ph type="sldNum" sz="quarter" idx="12"/>
          </p:nvPr>
        </p:nvSpPr>
        <p:spPr/>
        <p:txBody>
          <a:bodyPr/>
          <a:lstStyle/>
          <a:p>
            <a:fld id="{E9138E53-7CCE-4799-8606-97B9002DDCC8}" type="slidenum">
              <a:rPr lang="en-IN" smtClean="0"/>
              <a:t>‹#›</a:t>
            </a:fld>
            <a:endParaRPr lang="en-IN"/>
          </a:p>
        </p:txBody>
      </p:sp>
    </p:spTree>
    <p:extLst>
      <p:ext uri="{BB962C8B-B14F-4D97-AF65-F5344CB8AC3E}">
        <p14:creationId xmlns:p14="http://schemas.microsoft.com/office/powerpoint/2010/main" val="19574599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9454F-F882-53BF-5736-1C09C61103A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Content Placeholder 2">
            <a:extLst>
              <a:ext uri="{FF2B5EF4-FFF2-40B4-BE49-F238E27FC236}">
                <a16:creationId xmlns:a16="http://schemas.microsoft.com/office/drawing/2014/main" id="{13304FAF-E3B0-23DB-BE50-47C3695346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Text Placeholder 3">
            <a:extLst>
              <a:ext uri="{FF2B5EF4-FFF2-40B4-BE49-F238E27FC236}">
                <a16:creationId xmlns:a16="http://schemas.microsoft.com/office/drawing/2014/main" id="{FADC66F9-AA3A-607D-9C8F-E6F784A454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AAA7341-4FEF-93F4-CB07-24C0B4414286}"/>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97C6EF5-BC4C-0A6A-8C63-7F71880E46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48AB6B-52A3-B129-17B4-9380EB452496}"/>
              </a:ext>
            </a:extLst>
          </p:cNvPr>
          <p:cNvSpPr>
            <a:spLocks noGrp="1"/>
          </p:cNvSpPr>
          <p:nvPr>
            <p:ph type="sldNum" sz="quarter" idx="12"/>
          </p:nvPr>
        </p:nvSpPr>
        <p:spPr/>
        <p:txBody>
          <a:bodyPr/>
          <a:lstStyle/>
          <a:p>
            <a:fld id="{E9138E53-7CCE-4799-8606-97B9002DDCC8}" type="slidenum">
              <a:rPr lang="en-IN" smtClean="0"/>
              <a:t>‹#›</a:t>
            </a:fld>
            <a:endParaRPr lang="en-IN"/>
          </a:p>
        </p:txBody>
      </p:sp>
    </p:spTree>
    <p:extLst>
      <p:ext uri="{BB962C8B-B14F-4D97-AF65-F5344CB8AC3E}">
        <p14:creationId xmlns:p14="http://schemas.microsoft.com/office/powerpoint/2010/main" val="10132149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0DC90-C29D-EEE7-B001-0012957AA79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Picture Placeholder 2">
            <a:extLst>
              <a:ext uri="{FF2B5EF4-FFF2-40B4-BE49-F238E27FC236}">
                <a16:creationId xmlns:a16="http://schemas.microsoft.com/office/drawing/2014/main" id="{E204D2D7-AABC-4519-D9DD-CB9722B67C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72A3CDC-EA12-D939-386D-0BBAC4EB7B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178414-A87C-D934-6EFD-AB88CBDA5066}"/>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78090D11-3312-0DC9-23D5-F98A3434A0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E6AF651-12D8-E17B-063F-E3D1B46F270D}"/>
              </a:ext>
            </a:extLst>
          </p:cNvPr>
          <p:cNvSpPr>
            <a:spLocks noGrp="1"/>
          </p:cNvSpPr>
          <p:nvPr>
            <p:ph type="sldNum" sz="quarter" idx="12"/>
          </p:nvPr>
        </p:nvSpPr>
        <p:spPr/>
        <p:txBody>
          <a:bodyPr/>
          <a:lstStyle/>
          <a:p>
            <a:fld id="{E9138E53-7CCE-4799-8606-97B9002DDCC8}" type="slidenum">
              <a:rPr lang="en-IN" smtClean="0"/>
              <a:t>‹#›</a:t>
            </a:fld>
            <a:endParaRPr lang="en-IN"/>
          </a:p>
        </p:txBody>
      </p:sp>
    </p:spTree>
    <p:extLst>
      <p:ext uri="{BB962C8B-B14F-4D97-AF65-F5344CB8AC3E}">
        <p14:creationId xmlns:p14="http://schemas.microsoft.com/office/powerpoint/2010/main" val="24356691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B5A75-374C-9B50-486B-93D0C1A5185A}"/>
              </a:ext>
            </a:extLst>
          </p:cNvPr>
          <p:cNvSpPr>
            <a:spLocks noGrp="1"/>
          </p:cNvSpPr>
          <p:nvPr>
            <p:ph type="title"/>
          </p:nvPr>
        </p:nvSpPr>
        <p:spPr/>
        <p:txBody>
          <a:bodyPr/>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1486915F-DBDA-E194-CC82-67A98D3C16C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EEAAA7F8-A05F-6577-ADDB-B0D3DC6D375E}"/>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EC138A2B-CECC-7BA9-3EA2-8DAF5F4BC7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B9625B-8194-580E-357B-E14337600FB7}"/>
              </a:ext>
            </a:extLst>
          </p:cNvPr>
          <p:cNvSpPr>
            <a:spLocks noGrp="1"/>
          </p:cNvSpPr>
          <p:nvPr>
            <p:ph type="sldNum" sz="quarter" idx="12"/>
          </p:nvPr>
        </p:nvSpPr>
        <p:spPr/>
        <p:txBody>
          <a:bodyPr/>
          <a:lstStyle/>
          <a:p>
            <a:fld id="{E9138E53-7CCE-4799-8606-97B9002DDCC8}" type="slidenum">
              <a:rPr lang="en-IN" smtClean="0"/>
              <a:t>‹#›</a:t>
            </a:fld>
            <a:endParaRPr lang="en-IN"/>
          </a:p>
        </p:txBody>
      </p:sp>
    </p:spTree>
    <p:extLst>
      <p:ext uri="{BB962C8B-B14F-4D97-AF65-F5344CB8AC3E}">
        <p14:creationId xmlns:p14="http://schemas.microsoft.com/office/powerpoint/2010/main" val="38546604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E73840-5563-15F2-465A-A2D153BC26C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BE635B67-66F8-F3A3-589E-D028927881E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74AC53D8-71AF-37BE-B140-893A196FBE2F}"/>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7BAF55D4-0ABE-107C-2EA0-F4884AF773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60E72C-8CE1-BC94-CE6D-655C07D3A643}"/>
              </a:ext>
            </a:extLst>
          </p:cNvPr>
          <p:cNvSpPr>
            <a:spLocks noGrp="1"/>
          </p:cNvSpPr>
          <p:nvPr>
            <p:ph type="sldNum" sz="quarter" idx="12"/>
          </p:nvPr>
        </p:nvSpPr>
        <p:spPr/>
        <p:txBody>
          <a:bodyPr/>
          <a:lstStyle/>
          <a:p>
            <a:fld id="{E9138E53-7CCE-4799-8606-97B9002DDCC8}" type="slidenum">
              <a:rPr lang="en-IN" smtClean="0"/>
              <a:t>‹#›</a:t>
            </a:fld>
            <a:endParaRPr lang="en-IN"/>
          </a:p>
        </p:txBody>
      </p:sp>
    </p:spTree>
    <p:extLst>
      <p:ext uri="{BB962C8B-B14F-4D97-AF65-F5344CB8AC3E}">
        <p14:creationId xmlns:p14="http://schemas.microsoft.com/office/powerpoint/2010/main" val="3477463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421936" y="6391671"/>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r>
              <a:rPr lang="en-US" dirty="0"/>
              <a:t>1</a:t>
            </a:r>
          </a:p>
        </p:txBody>
      </p:sp>
      <p:pic>
        <p:nvPicPr>
          <p:cNvPr id="9" name="Picture 8" descr="dscet-logo">
            <a:extLst>
              <a:ext uri="{FF2B5EF4-FFF2-40B4-BE49-F238E27FC236}">
                <a16:creationId xmlns:a16="http://schemas.microsoft.com/office/drawing/2014/main" id="{BBCB75AA-F532-030D-B379-5C93B0EED793}"/>
              </a:ext>
            </a:extLst>
          </p:cNvPr>
          <p:cNvPicPr>
            <a:picLocks noChangeAspect="1" noChangeArrowheads="1"/>
          </p:cNvPicPr>
          <p:nvPr userDrawn="1"/>
        </p:nvPicPr>
        <p:blipFill>
          <a:blip r:embed="rId19"/>
          <a:srcRect/>
          <a:stretch>
            <a:fillRect/>
          </a:stretch>
        </p:blipFill>
        <p:spPr>
          <a:xfrm>
            <a:off x="579150" y="212090"/>
            <a:ext cx="669290" cy="610870"/>
          </a:xfrm>
          <a:prstGeom prst="rect">
            <a:avLst/>
          </a:prstGeom>
          <a:noFill/>
          <a:ln w="9525">
            <a:noFill/>
            <a:miter lim="800000"/>
            <a:headEnd/>
            <a:tailEnd/>
          </a:ln>
        </p:spPr>
      </p:pic>
      <p:sp>
        <p:nvSpPr>
          <p:cNvPr id="15" name="Text Box 5">
            <a:extLst>
              <a:ext uri="{FF2B5EF4-FFF2-40B4-BE49-F238E27FC236}">
                <a16:creationId xmlns:a16="http://schemas.microsoft.com/office/drawing/2014/main" id="{7CD0FE45-1B8E-C898-3176-D0F3D9164D21}"/>
              </a:ext>
            </a:extLst>
          </p:cNvPr>
          <p:cNvSpPr txBox="1"/>
          <p:nvPr userDrawn="1"/>
        </p:nvSpPr>
        <p:spPr>
          <a:xfrm>
            <a:off x="3119683" y="6479797"/>
            <a:ext cx="5137625" cy="276999"/>
          </a:xfrm>
          <a:prstGeom prst="rect">
            <a:avLst/>
          </a:prstGeom>
          <a:noFill/>
        </p:spPr>
        <p:txBody>
          <a:bodyPr wrap="square" rtlCol="0" anchor="t">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IN" sz="1200" b="1" noProof="0" dirty="0">
                <a:ln>
                  <a:noFill/>
                </a:ln>
                <a:solidFill>
                  <a:schemeClr val="tx1">
                    <a:tint val="95000"/>
                  </a:schemeClr>
                </a:solidFill>
                <a:effectLst/>
                <a:uLnTx/>
                <a:uFillTx/>
                <a:latin typeface="Times New Roman" panose="02020603050405020304" pitchFamily="18" charset="0"/>
                <a:cs typeface="Times New Roman" panose="02020603050405020304" pitchFamily="18" charset="0"/>
                <a:sym typeface="+mn-ea"/>
              </a:rPr>
              <a:t>DEPARTMENT OF COMPUTER SCIENCE AND ENGINEERING</a:t>
            </a:r>
          </a:p>
        </p:txBody>
      </p:sp>
      <p:sp>
        <p:nvSpPr>
          <p:cNvPr id="17" name="TextBox 16">
            <a:extLst>
              <a:ext uri="{FF2B5EF4-FFF2-40B4-BE49-F238E27FC236}">
                <a16:creationId xmlns:a16="http://schemas.microsoft.com/office/drawing/2014/main" id="{C07A52BA-DD70-A550-7F2F-7A780E133AA8}"/>
              </a:ext>
            </a:extLst>
          </p:cNvPr>
          <p:cNvSpPr txBox="1"/>
          <p:nvPr userDrawn="1"/>
        </p:nvSpPr>
        <p:spPr>
          <a:xfrm>
            <a:off x="831273" y="6479797"/>
            <a:ext cx="177338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11/05/2024</a:t>
            </a:r>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Ls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22A349-0BD3-55A2-9BA0-263637581E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N"/>
          </a:p>
        </p:txBody>
      </p:sp>
      <p:sp>
        <p:nvSpPr>
          <p:cNvPr id="3" name="Text Placeholder 2">
            <a:extLst>
              <a:ext uri="{FF2B5EF4-FFF2-40B4-BE49-F238E27FC236}">
                <a16:creationId xmlns:a16="http://schemas.microsoft.com/office/drawing/2014/main" id="{0AD9BE93-9B11-D40A-EC88-9B30426FA9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F9F30D9A-78BE-FA36-0B60-004FA6FF79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0809DF58-FACA-37BB-32DF-BA0BC6345C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26F955D-AFC4-7E4A-816D-ADDE90A798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138E53-7CCE-4799-8606-97B9002DDCC8}" type="slidenum">
              <a:rPr lang="en-IN" smtClean="0"/>
              <a:t>‹#›</a:t>
            </a:fld>
            <a:endParaRPr lang="en-IN"/>
          </a:p>
        </p:txBody>
      </p:sp>
    </p:spTree>
    <p:extLst>
      <p:ext uri="{BB962C8B-B14F-4D97-AF65-F5344CB8AC3E}">
        <p14:creationId xmlns:p14="http://schemas.microsoft.com/office/powerpoint/2010/main" val="2616965100"/>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www.chennaiport.gov.in/home"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27E7771A-7C36-C83B-0C87-1D17C9942D4C}"/>
              </a:ext>
            </a:extLst>
          </p:cNvPr>
          <p:cNvSpPr txBox="1"/>
          <p:nvPr/>
        </p:nvSpPr>
        <p:spPr>
          <a:xfrm>
            <a:off x="1024662" y="2267625"/>
            <a:ext cx="10441858" cy="1308435"/>
          </a:xfrm>
          <a:prstGeom prst="rect">
            <a:avLst/>
          </a:prstGeom>
          <a:noFill/>
          <a:ln w="9525">
            <a:noFill/>
          </a:ln>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defRPr/>
            </a:pPr>
            <a:r>
              <a:rPr lang="en-US" sz="2800" b="1" dirty="0">
                <a:latin typeface="Times New Roman" panose="02020603050405020304" pitchFamily="18" charset="0"/>
                <a:cs typeface="Times New Roman" panose="02020603050405020304" pitchFamily="18" charset="0"/>
              </a:rPr>
              <a:t>Marine Mate: Aqua Metadata Exploration And </a:t>
            </a:r>
            <a:r>
              <a:rPr lang="en-US" sz="2800" b="1">
                <a:latin typeface="Times New Roman" panose="02020603050405020304" pitchFamily="18" charset="0"/>
                <a:cs typeface="Times New Roman" panose="02020603050405020304" pitchFamily="18" charset="0"/>
              </a:rPr>
              <a:t>Fish Species Prediction    </a:t>
            </a:r>
            <a:r>
              <a:rPr lang="en-US" sz="2800" b="1" dirty="0">
                <a:latin typeface="Times New Roman" panose="02020603050405020304" pitchFamily="18" charset="0"/>
                <a:cs typeface="Times New Roman" panose="02020603050405020304" pitchFamily="18" charset="0"/>
              </a:rPr>
              <a:t>Using Deep Learning</a:t>
            </a:r>
            <a:r>
              <a:rPr lang="en-IN" sz="2000" b="1" dirty="0">
                <a:latin typeface="Arial" panose="020B0604020202020204" pitchFamily="34" charset="0"/>
                <a:cs typeface="Times New Roman" panose="02020603050405020304" pitchFamily="18" charset="0"/>
              </a:rPr>
              <a:t>.</a:t>
            </a:r>
            <a:endParaRPr lang="en-IN" altLang="en-US" b="1" dirty="0">
              <a:solidFill>
                <a:schemeClr val="tx1">
                  <a:tint val="95000"/>
                </a:schemeClr>
              </a:solidFill>
              <a:cs typeface="Arial" panose="020B0604020202020204" pitchFamily="34" charset="0"/>
              <a:sym typeface="+mn-ea"/>
            </a:endParaRPr>
          </a:p>
        </p:txBody>
      </p:sp>
      <p:sp>
        <p:nvSpPr>
          <p:cNvPr id="6" name="Rectangle 1">
            <a:extLst>
              <a:ext uri="{FF2B5EF4-FFF2-40B4-BE49-F238E27FC236}">
                <a16:creationId xmlns:a16="http://schemas.microsoft.com/office/drawing/2014/main" id="{DD09C16C-8225-C5E3-901B-C3A59CD7F4AB}"/>
              </a:ext>
            </a:extLst>
          </p:cNvPr>
          <p:cNvSpPr txBox="1">
            <a:spLocks/>
          </p:cNvSpPr>
          <p:nvPr/>
        </p:nvSpPr>
        <p:spPr>
          <a:xfrm>
            <a:off x="1594910" y="80557"/>
            <a:ext cx="8991600" cy="938298"/>
          </a:xfrm>
          <a:prstGeom prst="rect">
            <a:avLst/>
          </a:prstGeom>
          <a:noFill/>
          <a:ln>
            <a:noFill/>
          </a:ln>
          <a:effectLst/>
          <a:sp3d prstMaterial="plastic"/>
        </p:spPr>
        <p:txBody>
          <a:bodyPr vert="horz" lIns="91440" tIns="45720" rIns="45720" bIns="45720" rtlCol="0" anchor="ctr">
            <a:noAutofit/>
            <a:scene3d>
              <a:camera prst="orthographicFront"/>
              <a:lightRig rig="threePt" dir="t">
                <a:rot lat="0" lon="0" rev="4800000"/>
              </a:lightRig>
            </a:scene3d>
            <a:sp3d prstMaterial="matte">
              <a:bevelT w="50800" h="10160"/>
            </a:sp3d>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914400">
              <a:defRPr/>
            </a:pPr>
            <a:r>
              <a:rPr lang="en-IN" sz="3300" dirty="0">
                <a:ln>
                  <a:noFill/>
                </a:ln>
                <a:effectLst/>
                <a:sym typeface="+mn-ea"/>
              </a:rPr>
              <a:t>DHANALAKSHMI SRINIVASAN </a:t>
            </a:r>
            <a:br>
              <a:rPr lang="en-IN" sz="2000" dirty="0">
                <a:ln>
                  <a:noFill/>
                </a:ln>
                <a:effectLst/>
                <a:sym typeface="+mn-ea"/>
              </a:rPr>
            </a:br>
            <a:r>
              <a:rPr lang="en-IN" sz="2100" dirty="0">
                <a:ln>
                  <a:noFill/>
                </a:ln>
                <a:effectLst/>
                <a:sym typeface="+mn-ea"/>
              </a:rPr>
              <a:t>COLLEGE OF ENGINEERING AND TECHNOLOGY</a:t>
            </a:r>
            <a:endParaRPr lang="en-IN" altLang="en-US" sz="2100" b="1" dirty="0">
              <a:ln>
                <a:noFill/>
              </a:ln>
              <a:solidFill>
                <a:srgbClr val="FFC000"/>
              </a:solidFill>
              <a:effectLst/>
              <a:cs typeface="+mj-cs"/>
              <a:sym typeface="+mn-ea"/>
            </a:endParaRPr>
          </a:p>
        </p:txBody>
      </p:sp>
      <p:sp>
        <p:nvSpPr>
          <p:cNvPr id="2" name="TextBox 1">
            <a:extLst>
              <a:ext uri="{FF2B5EF4-FFF2-40B4-BE49-F238E27FC236}">
                <a16:creationId xmlns:a16="http://schemas.microsoft.com/office/drawing/2014/main" id="{5E375787-18F1-90FD-D455-D835B119B07D}"/>
              </a:ext>
            </a:extLst>
          </p:cNvPr>
          <p:cNvSpPr txBox="1"/>
          <p:nvPr/>
        </p:nvSpPr>
        <p:spPr>
          <a:xfrm>
            <a:off x="4372545" y="4501664"/>
            <a:ext cx="3746091" cy="646331"/>
          </a:xfrm>
          <a:prstGeom prst="rect">
            <a:avLst/>
          </a:prstGeom>
          <a:noFill/>
        </p:spPr>
        <p:txBody>
          <a:bodyPr wrap="square" rtlCol="0">
            <a:spAutoFit/>
          </a:bodyPr>
          <a:lstStyle/>
          <a:p>
            <a:r>
              <a:rPr lang="en-IN" altLang="en-US" b="1" noProof="0" dirty="0">
                <a:ln>
                  <a:noFill/>
                </a:ln>
                <a:solidFill>
                  <a:schemeClr val="tx1">
                    <a:tint val="95000"/>
                  </a:schemeClr>
                </a:solidFill>
                <a:effectLst/>
                <a:uLnTx/>
                <a:uFillTx/>
                <a:cs typeface="Arial" panose="020B0604020202020204" pitchFamily="34" charset="0"/>
                <a:sym typeface="+mn-ea"/>
              </a:rPr>
              <a:t>DOMAIN: Web Application /</a:t>
            </a:r>
            <a:r>
              <a:rPr lang="en-IN" altLang="en-US" b="1" dirty="0">
                <a:solidFill>
                  <a:schemeClr val="tx1">
                    <a:tint val="95000"/>
                  </a:schemeClr>
                </a:solidFill>
                <a:cs typeface="Arial" panose="020B0604020202020204" pitchFamily="34" charset="0"/>
                <a:sym typeface="+mn-ea"/>
              </a:rPr>
              <a:t>AI</a:t>
            </a:r>
            <a:endParaRPr lang="en-IN" altLang="en-US" b="1" noProof="0" dirty="0">
              <a:ln>
                <a:noFill/>
              </a:ln>
              <a:solidFill>
                <a:schemeClr val="tx1">
                  <a:tint val="95000"/>
                </a:schemeClr>
              </a:solidFill>
              <a:effectLst/>
              <a:uLnTx/>
              <a:uFillTx/>
              <a:cs typeface="Arial" panose="020B0604020202020204" pitchFamily="34" charset="0"/>
              <a:sym typeface="+mn-ea"/>
            </a:endParaRPr>
          </a:p>
          <a:p>
            <a:endParaRPr lang="en-US" dirty="0"/>
          </a:p>
        </p:txBody>
      </p:sp>
    </p:spTree>
    <p:extLst>
      <p:ext uri="{BB962C8B-B14F-4D97-AF65-F5344CB8AC3E}">
        <p14:creationId xmlns:p14="http://schemas.microsoft.com/office/powerpoint/2010/main" val="3191071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059FBA-699E-0164-B8C2-B2CD972D7849}"/>
              </a:ext>
            </a:extLst>
          </p:cNvPr>
          <p:cNvSpPr txBox="1"/>
          <p:nvPr/>
        </p:nvSpPr>
        <p:spPr>
          <a:xfrm>
            <a:off x="3156155" y="277450"/>
            <a:ext cx="6892413" cy="584775"/>
          </a:xfrm>
          <a:prstGeom prst="rect">
            <a:avLst/>
          </a:prstGeom>
          <a:noFill/>
        </p:spPr>
        <p:txBody>
          <a:bodyPr wrap="square">
            <a:spAutoFit/>
          </a:bodyPr>
          <a:lstStyle/>
          <a:p>
            <a:r>
              <a:rPr lang="en-US" altLang="en-IN" sz="3200" b="1" dirty="0">
                <a:solidFill>
                  <a:srgbClr val="FFC000"/>
                </a:solidFill>
                <a:latin typeface="Times New Roman" panose="02020603050405020304" pitchFamily="18" charset="0"/>
                <a:ea typeface="+mj-ea"/>
                <a:cs typeface="Times New Roman" panose="02020603050405020304" pitchFamily="18" charset="0"/>
              </a:rPr>
              <a:t>ARCHITECTURE </a:t>
            </a:r>
            <a:r>
              <a:rPr kumimoji="0" lang="en-US" altLang="en-IN" sz="32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Times New Roman" panose="02020603050405020304" pitchFamily="18" charset="0"/>
              </a:rPr>
              <a:t>DIAGRAM </a:t>
            </a:r>
            <a:endParaRPr lang="en-US" sz="3200" dirty="0"/>
          </a:p>
        </p:txBody>
      </p:sp>
      <p:pic>
        <p:nvPicPr>
          <p:cNvPr id="2" name="Picture 1">
            <a:extLst>
              <a:ext uri="{FF2B5EF4-FFF2-40B4-BE49-F238E27FC236}">
                <a16:creationId xmlns:a16="http://schemas.microsoft.com/office/drawing/2014/main" id="{5DB6C8D6-75C9-5BD8-3D50-EE514E745199}"/>
              </a:ext>
            </a:extLst>
          </p:cNvPr>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2030" y="1455175"/>
            <a:ext cx="7107939" cy="3778751"/>
          </a:xfrm>
          <a:prstGeom prst="rect">
            <a:avLst/>
          </a:prstGeom>
          <a:noFill/>
          <a:ln>
            <a:noFill/>
          </a:ln>
        </p:spPr>
      </p:pic>
      <p:sp>
        <p:nvSpPr>
          <p:cNvPr id="4" name="TextBox 3">
            <a:extLst>
              <a:ext uri="{FF2B5EF4-FFF2-40B4-BE49-F238E27FC236}">
                <a16:creationId xmlns:a16="http://schemas.microsoft.com/office/drawing/2014/main" id="{DCC5CF22-DCB9-EA4A-C449-72B0424F5940}"/>
              </a:ext>
            </a:extLst>
          </p:cNvPr>
          <p:cNvSpPr txBox="1"/>
          <p:nvPr/>
        </p:nvSpPr>
        <p:spPr>
          <a:xfrm>
            <a:off x="5191432" y="5358581"/>
            <a:ext cx="2359742" cy="369332"/>
          </a:xfrm>
          <a:prstGeom prst="rect">
            <a:avLst/>
          </a:prstGeom>
          <a:noFill/>
        </p:spPr>
        <p:txBody>
          <a:bodyPr wrap="square" rtlCol="0">
            <a:spAutoFit/>
          </a:bodyPr>
          <a:lstStyle/>
          <a:p>
            <a:r>
              <a:rPr lang="en-IN" dirty="0"/>
              <a:t>Fish Prediction</a:t>
            </a:r>
          </a:p>
        </p:txBody>
      </p:sp>
    </p:spTree>
    <p:extLst>
      <p:ext uri="{BB962C8B-B14F-4D97-AF65-F5344CB8AC3E}">
        <p14:creationId xmlns:p14="http://schemas.microsoft.com/office/powerpoint/2010/main" val="2102893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CB7F6C-615A-F437-AE54-9A3B13908387}"/>
              </a:ext>
            </a:extLst>
          </p:cNvPr>
          <p:cNvSpPr txBox="1"/>
          <p:nvPr/>
        </p:nvSpPr>
        <p:spPr>
          <a:xfrm>
            <a:off x="5524500" y="238121"/>
            <a:ext cx="1143000" cy="584775"/>
          </a:xfrm>
          <a:prstGeom prst="rect">
            <a:avLst/>
          </a:prstGeom>
          <a:noFill/>
        </p:spPr>
        <p:txBody>
          <a:bodyPr wrap="square">
            <a:spAutoFit/>
          </a:bodyPr>
          <a:lstStyle/>
          <a:p>
            <a:r>
              <a:rPr kumimoji="0" lang="en-US" altLang="en-IN" sz="32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Times New Roman" panose="02020603050405020304" pitchFamily="18" charset="0"/>
              </a:rPr>
              <a:t>CNN</a:t>
            </a:r>
            <a:endParaRPr lang="en-US" sz="3200" dirty="0"/>
          </a:p>
        </p:txBody>
      </p:sp>
      <p:sp>
        <p:nvSpPr>
          <p:cNvPr id="3" name="TextBox 2">
            <a:extLst>
              <a:ext uri="{FF2B5EF4-FFF2-40B4-BE49-F238E27FC236}">
                <a16:creationId xmlns:a16="http://schemas.microsoft.com/office/drawing/2014/main" id="{D5A04B6B-90D8-3AEB-F657-463A5B7ED057}"/>
              </a:ext>
            </a:extLst>
          </p:cNvPr>
          <p:cNvSpPr txBox="1"/>
          <p:nvPr/>
        </p:nvSpPr>
        <p:spPr>
          <a:xfrm>
            <a:off x="1130709" y="1248696"/>
            <a:ext cx="9930581" cy="646331"/>
          </a:xfrm>
          <a:prstGeom prst="rect">
            <a:avLst/>
          </a:prstGeom>
          <a:noFill/>
        </p:spPr>
        <p:txBody>
          <a:bodyPr wrap="square" rtlCol="0">
            <a:spAutoFit/>
          </a:bodyPr>
          <a:lstStyle/>
          <a:p>
            <a:endParaRPr lang="en-US" dirty="0"/>
          </a:p>
          <a:p>
            <a:r>
              <a:rPr lang="en-US" dirty="0"/>
              <a:t>CNNs are deep neural networks designed for processing structured grid data like images.</a:t>
            </a:r>
          </a:p>
        </p:txBody>
      </p:sp>
      <p:sp>
        <p:nvSpPr>
          <p:cNvPr id="4" name="TextBox 3">
            <a:extLst>
              <a:ext uri="{FF2B5EF4-FFF2-40B4-BE49-F238E27FC236}">
                <a16:creationId xmlns:a16="http://schemas.microsoft.com/office/drawing/2014/main" id="{C60B268D-49B3-44EF-9F06-77DC2BBF4E6A}"/>
              </a:ext>
            </a:extLst>
          </p:cNvPr>
          <p:cNvSpPr txBox="1"/>
          <p:nvPr/>
        </p:nvSpPr>
        <p:spPr>
          <a:xfrm>
            <a:off x="806245" y="2551837"/>
            <a:ext cx="9704439" cy="369332"/>
          </a:xfrm>
          <a:prstGeom prst="rect">
            <a:avLst/>
          </a:prstGeom>
          <a:noFill/>
        </p:spPr>
        <p:txBody>
          <a:bodyPr wrap="square" rtlCol="0">
            <a:spAutoFit/>
          </a:bodyPr>
          <a:lstStyle/>
          <a:p>
            <a:r>
              <a:rPr lang="en-US" dirty="0"/>
              <a:t>COMPONENTS:</a:t>
            </a:r>
          </a:p>
        </p:txBody>
      </p:sp>
      <p:sp>
        <p:nvSpPr>
          <p:cNvPr id="5" name="TextBox 4">
            <a:extLst>
              <a:ext uri="{FF2B5EF4-FFF2-40B4-BE49-F238E27FC236}">
                <a16:creationId xmlns:a16="http://schemas.microsoft.com/office/drawing/2014/main" id="{FAAA5327-413B-335A-6544-C6F7BE8E914A}"/>
              </a:ext>
            </a:extLst>
          </p:cNvPr>
          <p:cNvSpPr txBox="1"/>
          <p:nvPr/>
        </p:nvSpPr>
        <p:spPr>
          <a:xfrm>
            <a:off x="2054941" y="2921169"/>
            <a:ext cx="9330813" cy="2224904"/>
          </a:xfrm>
          <a:prstGeom prst="rect">
            <a:avLst/>
          </a:prstGeom>
          <a:noFill/>
        </p:spPr>
        <p:txBody>
          <a:bodyPr wrap="square" rtlCol="0">
            <a:spAutoFit/>
          </a:bodyPr>
          <a:lstStyle/>
          <a:p>
            <a:pPr marL="342900" indent="-342900">
              <a:lnSpc>
                <a:spcPct val="200000"/>
              </a:lnSpc>
              <a:buFont typeface="+mj-lt"/>
              <a:buAutoNum type="arabicPeriod"/>
            </a:pPr>
            <a:r>
              <a:rPr lang="en-US" dirty="0"/>
              <a:t>     Convolutional Layers: Extract features using learnable filters.</a:t>
            </a:r>
          </a:p>
          <a:p>
            <a:pPr marL="342900" indent="-342900">
              <a:lnSpc>
                <a:spcPct val="200000"/>
              </a:lnSpc>
              <a:buFont typeface="+mj-lt"/>
              <a:buAutoNum type="arabicPeriod"/>
            </a:pPr>
            <a:r>
              <a:rPr lang="en-US" dirty="0"/>
              <a:t>       Activation Functions: Introduce non-linearity .</a:t>
            </a:r>
          </a:p>
          <a:p>
            <a:pPr marL="342900" indent="-342900">
              <a:lnSpc>
                <a:spcPct val="200000"/>
              </a:lnSpc>
              <a:buFont typeface="+mj-lt"/>
              <a:buAutoNum type="arabicPeriod"/>
            </a:pPr>
            <a:r>
              <a:rPr lang="en-US" dirty="0"/>
              <a:t>       Pooling Layers: Down sample feature maps while preserving important information.</a:t>
            </a:r>
          </a:p>
          <a:p>
            <a:pPr marL="342900" indent="-342900">
              <a:lnSpc>
                <a:spcPct val="200000"/>
              </a:lnSpc>
              <a:buFont typeface="+mj-lt"/>
              <a:buAutoNum type="arabicPeriod"/>
            </a:pPr>
            <a:r>
              <a:rPr lang="en-US" dirty="0"/>
              <a:t>       Fully Connected Layers: Aggregate features for making predictions.</a:t>
            </a:r>
          </a:p>
        </p:txBody>
      </p:sp>
    </p:spTree>
    <p:extLst>
      <p:ext uri="{BB962C8B-B14F-4D97-AF65-F5344CB8AC3E}">
        <p14:creationId xmlns:p14="http://schemas.microsoft.com/office/powerpoint/2010/main" val="2260418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27585B-85AF-937B-FD5C-C61DA02C5C49}"/>
              </a:ext>
            </a:extLst>
          </p:cNvPr>
          <p:cNvSpPr txBox="1"/>
          <p:nvPr/>
        </p:nvSpPr>
        <p:spPr>
          <a:xfrm>
            <a:off x="2325328" y="267618"/>
            <a:ext cx="7541343" cy="584775"/>
          </a:xfrm>
          <a:prstGeom prst="rect">
            <a:avLst/>
          </a:prstGeom>
          <a:noFill/>
        </p:spPr>
        <p:txBody>
          <a:bodyPr wrap="square">
            <a:spAutoFit/>
          </a:bodyPr>
          <a:lstStyle/>
          <a:p>
            <a:r>
              <a:rPr kumimoji="0" lang="en-US" altLang="en-IN" sz="32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Times New Roman" panose="02020603050405020304" pitchFamily="18" charset="0"/>
              </a:rPr>
              <a:t>CLASSIFICATION DIAGRAM</a:t>
            </a:r>
            <a:r>
              <a:rPr kumimoji="0" lang="en-US" altLang="en-IN" sz="18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Times New Roman" panose="02020603050405020304" pitchFamily="18" charset="0"/>
              </a:rPr>
              <a:t> </a:t>
            </a:r>
            <a:r>
              <a:rPr lang="en-US" altLang="en-IN" sz="3200" b="1" dirty="0">
                <a:solidFill>
                  <a:srgbClr val="FFC000"/>
                </a:solidFill>
                <a:latin typeface="Times New Roman" panose="02020603050405020304" pitchFamily="18" charset="0"/>
                <a:ea typeface="+mj-ea"/>
                <a:cs typeface="Times New Roman" panose="02020603050405020304" pitchFamily="18" charset="0"/>
              </a:rPr>
              <a:t>OF CNN</a:t>
            </a:r>
            <a:endParaRPr lang="en-US" sz="3200" dirty="0"/>
          </a:p>
        </p:txBody>
      </p:sp>
      <p:pic>
        <p:nvPicPr>
          <p:cNvPr id="6" name="Picture 5">
            <a:extLst>
              <a:ext uri="{FF2B5EF4-FFF2-40B4-BE49-F238E27FC236}">
                <a16:creationId xmlns:a16="http://schemas.microsoft.com/office/drawing/2014/main" id="{779A633D-5C83-44C2-E522-77DE52C33468}"/>
              </a:ext>
            </a:extLst>
          </p:cNvPr>
          <p:cNvPicPr>
            <a:picLocks noChangeAspect="1"/>
          </p:cNvPicPr>
          <p:nvPr/>
        </p:nvPicPr>
        <p:blipFill>
          <a:blip r:embed="rId2"/>
          <a:stretch>
            <a:fillRect/>
          </a:stretch>
        </p:blipFill>
        <p:spPr>
          <a:xfrm>
            <a:off x="1931034" y="1742122"/>
            <a:ext cx="8096250" cy="3800475"/>
          </a:xfrm>
          <a:prstGeom prst="rect">
            <a:avLst/>
          </a:prstGeom>
        </p:spPr>
      </p:pic>
    </p:spTree>
    <p:extLst>
      <p:ext uri="{BB962C8B-B14F-4D97-AF65-F5344CB8AC3E}">
        <p14:creationId xmlns:p14="http://schemas.microsoft.com/office/powerpoint/2010/main" val="132938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1ADDC4-6721-AAD2-63AC-01F3A8BC0246}"/>
              </a:ext>
            </a:extLst>
          </p:cNvPr>
          <p:cNvSpPr txBox="1"/>
          <p:nvPr/>
        </p:nvSpPr>
        <p:spPr>
          <a:xfrm>
            <a:off x="4894006" y="422787"/>
            <a:ext cx="2403988" cy="584775"/>
          </a:xfrm>
          <a:prstGeom prst="rect">
            <a:avLst/>
          </a:prstGeom>
          <a:noFill/>
        </p:spPr>
        <p:txBody>
          <a:bodyPr wrap="square" rtlCol="0">
            <a:spAutoFit/>
          </a:bodyPr>
          <a:lstStyle/>
          <a:p>
            <a:r>
              <a:rPr lang="en-US" sz="3200" b="1" i="0" kern="1200" spc="0" baseline="0" dirty="0">
                <a:ln>
                  <a:noFill/>
                </a:ln>
                <a:solidFill>
                  <a:srgbClr val="FFC000"/>
                </a:solidFill>
                <a:effectLst/>
                <a:latin typeface="Times New Roman" panose="02020603050405020304" pitchFamily="18" charset="0"/>
                <a:ea typeface="+mj-ea"/>
                <a:cs typeface="Times New Roman" panose="02020603050405020304" pitchFamily="18" charset="0"/>
              </a:rPr>
              <a:t>MODULES</a:t>
            </a:r>
            <a:endParaRPr lang="en-US" sz="3200" dirty="0"/>
          </a:p>
        </p:txBody>
      </p:sp>
      <p:sp>
        <p:nvSpPr>
          <p:cNvPr id="3" name="TextBox 2">
            <a:extLst>
              <a:ext uri="{FF2B5EF4-FFF2-40B4-BE49-F238E27FC236}">
                <a16:creationId xmlns:a16="http://schemas.microsoft.com/office/drawing/2014/main" id="{6C3451F1-1318-85AF-7D00-A00B6F931EFC}"/>
              </a:ext>
            </a:extLst>
          </p:cNvPr>
          <p:cNvSpPr txBox="1"/>
          <p:nvPr/>
        </p:nvSpPr>
        <p:spPr>
          <a:xfrm>
            <a:off x="4326193" y="1814968"/>
            <a:ext cx="4827639" cy="3228063"/>
          </a:xfrm>
          <a:prstGeom prst="rect">
            <a:avLst/>
          </a:prstGeom>
          <a:noFill/>
        </p:spPr>
        <p:txBody>
          <a:bodyPr wrap="square" rtlCol="0">
            <a:spAutoFit/>
          </a:bodyPr>
          <a:lstStyle/>
          <a:p>
            <a:pPr marL="400050" lvl="0" indent="-400050" algn="l">
              <a:lnSpc>
                <a:spcPct val="150000"/>
              </a:lnSpc>
              <a:buFont typeface="Arial" panose="020B0604020202020204" pitchFamily="34" charset="0"/>
              <a:buChar char="•"/>
            </a:pPr>
            <a:r>
              <a:rPr lang="en-US" sz="2000" dirty="0">
                <a:effectLst/>
                <a:latin typeface="Times New Roman" panose="02020603050405020304" pitchFamily="18" charset="0"/>
                <a:ea typeface="SimSun" panose="02010600030101010101" pitchFamily="2" charset="-122"/>
              </a:rPr>
              <a:t>Important Species</a:t>
            </a:r>
            <a:endParaRPr lang="en-IN" sz="2000" dirty="0">
              <a:effectLst/>
              <a:latin typeface="Times New Roman" panose="02020603050405020304" pitchFamily="18" charset="0"/>
              <a:ea typeface="SimSun" panose="02010600030101010101" pitchFamily="2" charset="-122"/>
            </a:endParaRPr>
          </a:p>
          <a:p>
            <a:pPr marL="400050" lvl="0" indent="-400050" algn="l">
              <a:lnSpc>
                <a:spcPct val="150000"/>
              </a:lnSpc>
              <a:buFont typeface="Arial" panose="020B0604020202020204" pitchFamily="34" charset="0"/>
              <a:buChar char="•"/>
            </a:pPr>
            <a:r>
              <a:rPr lang="en-US" sz="2000" dirty="0">
                <a:effectLst/>
                <a:latin typeface="Times New Roman" panose="02020603050405020304" pitchFamily="18" charset="0"/>
                <a:ea typeface="SimSun" panose="02010600030101010101" pitchFamily="2" charset="-122"/>
              </a:rPr>
              <a:t>Endangered Species</a:t>
            </a:r>
            <a:endParaRPr lang="en-IN" sz="2000" dirty="0">
              <a:effectLst/>
              <a:latin typeface="Times New Roman" panose="02020603050405020304" pitchFamily="18" charset="0"/>
              <a:ea typeface="SimSun" panose="02010600030101010101" pitchFamily="2" charset="-122"/>
            </a:endParaRPr>
          </a:p>
          <a:p>
            <a:pPr marL="400050" lvl="0" indent="-400050" algn="l">
              <a:lnSpc>
                <a:spcPct val="150000"/>
              </a:lnSpc>
              <a:buFont typeface="Arial" panose="020B0604020202020204" pitchFamily="34" charset="0"/>
              <a:buChar char="•"/>
            </a:pPr>
            <a:r>
              <a:rPr lang="en-US" sz="2000" dirty="0">
                <a:effectLst/>
                <a:latin typeface="Times New Roman" panose="02020603050405020304" pitchFamily="18" charset="0"/>
                <a:ea typeface="SimSun" panose="02010600030101010101" pitchFamily="2" charset="-122"/>
              </a:rPr>
              <a:t>Chatbot</a:t>
            </a:r>
            <a:endParaRPr lang="en-IN" sz="2000" dirty="0">
              <a:effectLst/>
              <a:latin typeface="Times New Roman" panose="02020603050405020304" pitchFamily="18" charset="0"/>
              <a:ea typeface="SimSun" panose="02010600030101010101" pitchFamily="2" charset="-122"/>
            </a:endParaRPr>
          </a:p>
          <a:p>
            <a:pPr marL="400050" lvl="0" indent="-400050" algn="l">
              <a:lnSpc>
                <a:spcPct val="150000"/>
              </a:lnSpc>
              <a:buFont typeface="Arial" panose="020B0604020202020204" pitchFamily="34" charset="0"/>
              <a:buChar char="•"/>
            </a:pPr>
            <a:r>
              <a:rPr lang="en-US" sz="2000" dirty="0">
                <a:effectLst/>
                <a:latin typeface="Times New Roman" panose="02020603050405020304" pitchFamily="18" charset="0"/>
                <a:ea typeface="SimSun" panose="02010600030101010101" pitchFamily="2" charset="-122"/>
              </a:rPr>
              <a:t>Maps and Ports</a:t>
            </a:r>
            <a:endParaRPr lang="en-IN" sz="2000" dirty="0">
              <a:effectLst/>
              <a:latin typeface="Times New Roman" panose="02020603050405020304" pitchFamily="18" charset="0"/>
              <a:ea typeface="SimSun" panose="02010600030101010101" pitchFamily="2" charset="-122"/>
            </a:endParaRPr>
          </a:p>
          <a:p>
            <a:pPr marL="400050" lvl="0" indent="-400050" algn="l">
              <a:lnSpc>
                <a:spcPct val="150000"/>
              </a:lnSpc>
              <a:buFont typeface="Arial" panose="020B0604020202020204" pitchFamily="34" charset="0"/>
              <a:buChar char="•"/>
            </a:pPr>
            <a:r>
              <a:rPr lang="en-US" sz="2000" dirty="0">
                <a:effectLst/>
                <a:latin typeface="Times New Roman" panose="02020603050405020304" pitchFamily="18" charset="0"/>
                <a:ea typeface="SimSun" panose="02010600030101010101" pitchFamily="2" charset="-122"/>
              </a:rPr>
              <a:t>Weather Integration</a:t>
            </a:r>
            <a:endParaRPr lang="en-IN" sz="2000" dirty="0">
              <a:effectLst/>
              <a:latin typeface="Times New Roman" panose="02020603050405020304" pitchFamily="18" charset="0"/>
              <a:ea typeface="SimSun" panose="02010600030101010101" pitchFamily="2" charset="-122"/>
            </a:endParaRPr>
          </a:p>
          <a:p>
            <a:pPr marL="400050" lvl="0" indent="-400050" algn="l">
              <a:lnSpc>
                <a:spcPct val="150000"/>
              </a:lnSpc>
              <a:buFont typeface="Arial" panose="020B0604020202020204" pitchFamily="34" charset="0"/>
              <a:buChar char="•"/>
            </a:pPr>
            <a:r>
              <a:rPr lang="en-US" sz="2000" dirty="0">
                <a:effectLst/>
                <a:latin typeface="Times New Roman" panose="02020603050405020304" pitchFamily="18" charset="0"/>
                <a:ea typeface="SimSun" panose="02010600030101010101" pitchFamily="2" charset="-122"/>
              </a:rPr>
              <a:t>Fish Prediction</a:t>
            </a:r>
            <a:endParaRPr lang="en-IN" sz="2000" dirty="0">
              <a:effectLst/>
              <a:latin typeface="Times New Roman" panose="02020603050405020304" pitchFamily="18" charset="0"/>
              <a:ea typeface="SimSun" panose="02010600030101010101" pitchFamily="2" charset="-122"/>
            </a:endParaRPr>
          </a:p>
          <a:p>
            <a:pPr marL="457200" algn="l">
              <a:lnSpc>
                <a:spcPct val="150000"/>
              </a:lnSpc>
            </a:pPr>
            <a:r>
              <a:rPr lang="en-US" sz="1800" dirty="0">
                <a:effectLst/>
                <a:latin typeface="Times New Roman" panose="02020603050405020304" pitchFamily="18" charset="0"/>
                <a:ea typeface="SimSun" panose="02010600030101010101" pitchFamily="2" charset="-122"/>
              </a:rPr>
              <a:t> </a:t>
            </a:r>
            <a:endParaRPr lang="en-IN" sz="18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146936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D14C94-F376-99D1-34A7-098C8CB9F776}"/>
              </a:ext>
            </a:extLst>
          </p:cNvPr>
          <p:cNvSpPr txBox="1"/>
          <p:nvPr/>
        </p:nvSpPr>
        <p:spPr>
          <a:xfrm>
            <a:off x="5032887" y="412955"/>
            <a:ext cx="2126226" cy="584775"/>
          </a:xfrm>
          <a:prstGeom prst="rect">
            <a:avLst/>
          </a:prstGeom>
          <a:noFill/>
        </p:spPr>
        <p:txBody>
          <a:bodyPr wrap="square" rtlCol="0">
            <a:spAutoFit/>
          </a:bodyPr>
          <a:lstStyle/>
          <a:p>
            <a:r>
              <a:rPr lang="en-US" sz="3200" b="1" dirty="0">
                <a:solidFill>
                  <a:srgbClr val="FFC000"/>
                </a:solidFill>
                <a:latin typeface="Times New Roman" panose="02020603050405020304" pitchFamily="18" charset="0"/>
                <a:ea typeface="+mj-ea"/>
                <a:cs typeface="Times New Roman" panose="02020603050405020304" pitchFamily="18" charset="0"/>
              </a:rPr>
              <a:t>OUTPUTS</a:t>
            </a:r>
            <a:endParaRPr lang="en-US" sz="3200" dirty="0"/>
          </a:p>
        </p:txBody>
      </p:sp>
      <p:pic>
        <p:nvPicPr>
          <p:cNvPr id="4" name="Picture 3">
            <a:extLst>
              <a:ext uri="{FF2B5EF4-FFF2-40B4-BE49-F238E27FC236}">
                <a16:creationId xmlns:a16="http://schemas.microsoft.com/office/drawing/2014/main" id="{2A6BCF1E-9F91-3EC2-54B8-1243C2254B29}"/>
              </a:ext>
            </a:extLst>
          </p:cNvPr>
          <p:cNvPicPr>
            <a:picLocks noChangeAspect="1"/>
          </p:cNvPicPr>
          <p:nvPr/>
        </p:nvPicPr>
        <p:blipFill>
          <a:blip r:embed="rId2"/>
          <a:stretch>
            <a:fillRect/>
          </a:stretch>
        </p:blipFill>
        <p:spPr>
          <a:xfrm>
            <a:off x="495300" y="1477604"/>
            <a:ext cx="5600700" cy="2996073"/>
          </a:xfrm>
          <a:prstGeom prst="rect">
            <a:avLst/>
          </a:prstGeom>
        </p:spPr>
      </p:pic>
      <p:pic>
        <p:nvPicPr>
          <p:cNvPr id="6" name="Picture 5">
            <a:extLst>
              <a:ext uri="{FF2B5EF4-FFF2-40B4-BE49-F238E27FC236}">
                <a16:creationId xmlns:a16="http://schemas.microsoft.com/office/drawing/2014/main" id="{79DB77D6-E399-2BF4-B144-957C31B62209}"/>
              </a:ext>
            </a:extLst>
          </p:cNvPr>
          <p:cNvPicPr>
            <a:picLocks noChangeAspect="1"/>
          </p:cNvPicPr>
          <p:nvPr/>
        </p:nvPicPr>
        <p:blipFill>
          <a:blip r:embed="rId3"/>
          <a:stretch>
            <a:fillRect/>
          </a:stretch>
        </p:blipFill>
        <p:spPr>
          <a:xfrm>
            <a:off x="6558803" y="1441966"/>
            <a:ext cx="5248239" cy="3031711"/>
          </a:xfrm>
          <a:prstGeom prst="rect">
            <a:avLst/>
          </a:prstGeom>
        </p:spPr>
      </p:pic>
      <p:sp>
        <p:nvSpPr>
          <p:cNvPr id="7" name="TextBox 6">
            <a:extLst>
              <a:ext uri="{FF2B5EF4-FFF2-40B4-BE49-F238E27FC236}">
                <a16:creationId xmlns:a16="http://schemas.microsoft.com/office/drawing/2014/main" id="{0AA890D4-5EBC-1EE1-158F-6469DCCC599D}"/>
              </a:ext>
            </a:extLst>
          </p:cNvPr>
          <p:cNvSpPr txBox="1"/>
          <p:nvPr/>
        </p:nvSpPr>
        <p:spPr>
          <a:xfrm>
            <a:off x="2290916" y="4584219"/>
            <a:ext cx="1592825" cy="369332"/>
          </a:xfrm>
          <a:prstGeom prst="rect">
            <a:avLst/>
          </a:prstGeom>
          <a:noFill/>
        </p:spPr>
        <p:txBody>
          <a:bodyPr wrap="square" rtlCol="0">
            <a:spAutoFit/>
          </a:bodyPr>
          <a:lstStyle/>
          <a:p>
            <a:r>
              <a:rPr lang="en-US" dirty="0"/>
              <a:t>- Home Page</a:t>
            </a:r>
          </a:p>
        </p:txBody>
      </p:sp>
      <p:sp>
        <p:nvSpPr>
          <p:cNvPr id="8" name="TextBox 7">
            <a:extLst>
              <a:ext uri="{FF2B5EF4-FFF2-40B4-BE49-F238E27FC236}">
                <a16:creationId xmlns:a16="http://schemas.microsoft.com/office/drawing/2014/main" id="{BA854B34-D8E1-7929-3DB4-C76C25ABE517}"/>
              </a:ext>
            </a:extLst>
          </p:cNvPr>
          <p:cNvSpPr txBox="1"/>
          <p:nvPr/>
        </p:nvSpPr>
        <p:spPr>
          <a:xfrm>
            <a:off x="8308258" y="4584219"/>
            <a:ext cx="2585884" cy="369332"/>
          </a:xfrm>
          <a:prstGeom prst="rect">
            <a:avLst/>
          </a:prstGeom>
          <a:noFill/>
        </p:spPr>
        <p:txBody>
          <a:bodyPr wrap="square" rtlCol="0">
            <a:spAutoFit/>
          </a:bodyPr>
          <a:lstStyle/>
          <a:p>
            <a:r>
              <a:rPr lang="en-US" dirty="0"/>
              <a:t>- Important Species Page</a:t>
            </a:r>
          </a:p>
        </p:txBody>
      </p:sp>
    </p:spTree>
    <p:extLst>
      <p:ext uri="{BB962C8B-B14F-4D97-AF65-F5344CB8AC3E}">
        <p14:creationId xmlns:p14="http://schemas.microsoft.com/office/powerpoint/2010/main" val="3114238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57E045-C925-1788-724B-06A13C341F72}"/>
              </a:ext>
            </a:extLst>
          </p:cNvPr>
          <p:cNvPicPr>
            <a:picLocks noChangeAspect="1"/>
          </p:cNvPicPr>
          <p:nvPr/>
        </p:nvPicPr>
        <p:blipFill>
          <a:blip r:embed="rId2"/>
          <a:srcRect/>
          <a:stretch/>
        </p:blipFill>
        <p:spPr>
          <a:xfrm>
            <a:off x="6555172" y="1899469"/>
            <a:ext cx="4568055" cy="2732139"/>
          </a:xfrm>
          <a:prstGeom prst="rect">
            <a:avLst/>
          </a:prstGeom>
        </p:spPr>
      </p:pic>
      <p:pic>
        <p:nvPicPr>
          <p:cNvPr id="5" name="Picture 4">
            <a:extLst>
              <a:ext uri="{FF2B5EF4-FFF2-40B4-BE49-F238E27FC236}">
                <a16:creationId xmlns:a16="http://schemas.microsoft.com/office/drawing/2014/main" id="{1C4F3717-E66F-B996-F510-C21D812A0B2B}"/>
              </a:ext>
            </a:extLst>
          </p:cNvPr>
          <p:cNvPicPr>
            <a:picLocks noChangeAspect="1"/>
          </p:cNvPicPr>
          <p:nvPr/>
        </p:nvPicPr>
        <p:blipFill>
          <a:blip r:embed="rId3"/>
          <a:stretch>
            <a:fillRect/>
          </a:stretch>
        </p:blipFill>
        <p:spPr>
          <a:xfrm>
            <a:off x="475437" y="1850000"/>
            <a:ext cx="4945082" cy="2781608"/>
          </a:xfrm>
          <a:prstGeom prst="rect">
            <a:avLst/>
          </a:prstGeom>
        </p:spPr>
      </p:pic>
      <p:sp>
        <p:nvSpPr>
          <p:cNvPr id="2" name="TextBox 1">
            <a:extLst>
              <a:ext uri="{FF2B5EF4-FFF2-40B4-BE49-F238E27FC236}">
                <a16:creationId xmlns:a16="http://schemas.microsoft.com/office/drawing/2014/main" id="{8AEC4336-9451-61F4-A329-3BB5C36CB800}"/>
              </a:ext>
            </a:extLst>
          </p:cNvPr>
          <p:cNvSpPr txBox="1"/>
          <p:nvPr/>
        </p:nvSpPr>
        <p:spPr>
          <a:xfrm>
            <a:off x="5032887" y="412955"/>
            <a:ext cx="2126226" cy="584775"/>
          </a:xfrm>
          <a:prstGeom prst="rect">
            <a:avLst/>
          </a:prstGeom>
          <a:noFill/>
        </p:spPr>
        <p:txBody>
          <a:bodyPr wrap="square" rtlCol="0">
            <a:spAutoFit/>
          </a:bodyPr>
          <a:lstStyle/>
          <a:p>
            <a:r>
              <a:rPr lang="en-US" sz="3200" b="1" dirty="0">
                <a:solidFill>
                  <a:srgbClr val="FFC000"/>
                </a:solidFill>
                <a:latin typeface="Times New Roman" panose="02020603050405020304" pitchFamily="18" charset="0"/>
                <a:ea typeface="+mj-ea"/>
                <a:cs typeface="Times New Roman" panose="02020603050405020304" pitchFamily="18" charset="0"/>
              </a:rPr>
              <a:t>OUTPUTS</a:t>
            </a:r>
            <a:endParaRPr lang="en-US" sz="3200" dirty="0"/>
          </a:p>
        </p:txBody>
      </p:sp>
      <p:sp>
        <p:nvSpPr>
          <p:cNvPr id="7" name="TextBox 6">
            <a:extLst>
              <a:ext uri="{FF2B5EF4-FFF2-40B4-BE49-F238E27FC236}">
                <a16:creationId xmlns:a16="http://schemas.microsoft.com/office/drawing/2014/main" id="{32768F56-FF5A-5D87-E7C6-07A6A1462DA1}"/>
              </a:ext>
            </a:extLst>
          </p:cNvPr>
          <p:cNvSpPr txBox="1"/>
          <p:nvPr/>
        </p:nvSpPr>
        <p:spPr>
          <a:xfrm>
            <a:off x="7702831" y="4931492"/>
            <a:ext cx="2768525" cy="369332"/>
          </a:xfrm>
          <a:prstGeom prst="rect">
            <a:avLst/>
          </a:prstGeom>
          <a:noFill/>
        </p:spPr>
        <p:txBody>
          <a:bodyPr wrap="square" rtlCol="0">
            <a:spAutoFit/>
          </a:bodyPr>
          <a:lstStyle/>
          <a:p>
            <a:r>
              <a:rPr lang="en-US" sz="1800" kern="1200" dirty="0">
                <a:solidFill>
                  <a:srgbClr val="FFFFFF"/>
                </a:solidFill>
                <a:effectLst/>
                <a:latin typeface="Calisto MT" panose="02040603050505030304" pitchFamily="18" charset="0"/>
                <a:ea typeface="+mn-ea"/>
                <a:cs typeface="+mn-cs"/>
              </a:rPr>
              <a:t>-Endangered Species Page</a:t>
            </a:r>
            <a:endParaRPr lang="en-US" dirty="0"/>
          </a:p>
        </p:txBody>
      </p:sp>
      <p:sp>
        <p:nvSpPr>
          <p:cNvPr id="8" name="TextBox 7">
            <a:extLst>
              <a:ext uri="{FF2B5EF4-FFF2-40B4-BE49-F238E27FC236}">
                <a16:creationId xmlns:a16="http://schemas.microsoft.com/office/drawing/2014/main" id="{1AF4B5FD-4DE6-0284-565C-A4D2CCB5425A}"/>
              </a:ext>
            </a:extLst>
          </p:cNvPr>
          <p:cNvSpPr txBox="1"/>
          <p:nvPr/>
        </p:nvSpPr>
        <p:spPr>
          <a:xfrm>
            <a:off x="888734" y="4931492"/>
            <a:ext cx="4423287" cy="369332"/>
          </a:xfrm>
          <a:prstGeom prst="rect">
            <a:avLst/>
          </a:prstGeom>
          <a:noFill/>
        </p:spPr>
        <p:txBody>
          <a:bodyPr wrap="square" rtlCol="0">
            <a:spAutoFit/>
          </a:bodyPr>
          <a:lstStyle/>
          <a:p>
            <a:r>
              <a:rPr lang="en-US" dirty="0"/>
              <a:t>- Home Page(Endangered Species Section)</a:t>
            </a:r>
          </a:p>
        </p:txBody>
      </p:sp>
    </p:spTree>
    <p:extLst>
      <p:ext uri="{BB962C8B-B14F-4D97-AF65-F5344CB8AC3E}">
        <p14:creationId xmlns:p14="http://schemas.microsoft.com/office/powerpoint/2010/main" val="1950481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2E30BE-DC86-0AA4-C4A0-69CE65DAC034}"/>
              </a:ext>
            </a:extLst>
          </p:cNvPr>
          <p:cNvSpPr txBox="1"/>
          <p:nvPr/>
        </p:nvSpPr>
        <p:spPr>
          <a:xfrm>
            <a:off x="5032887" y="412955"/>
            <a:ext cx="2126226" cy="584775"/>
          </a:xfrm>
          <a:prstGeom prst="rect">
            <a:avLst/>
          </a:prstGeom>
          <a:noFill/>
        </p:spPr>
        <p:txBody>
          <a:bodyPr wrap="square" rtlCol="0">
            <a:spAutoFit/>
          </a:bodyPr>
          <a:lstStyle/>
          <a:p>
            <a:r>
              <a:rPr lang="en-US" sz="3200" b="1" dirty="0">
                <a:solidFill>
                  <a:srgbClr val="FFC000"/>
                </a:solidFill>
                <a:latin typeface="Times New Roman" panose="02020603050405020304" pitchFamily="18" charset="0"/>
                <a:ea typeface="+mj-ea"/>
                <a:cs typeface="Times New Roman" panose="02020603050405020304" pitchFamily="18" charset="0"/>
              </a:rPr>
              <a:t>OUTPUTS</a:t>
            </a:r>
            <a:endParaRPr lang="en-US" sz="3200" dirty="0"/>
          </a:p>
        </p:txBody>
      </p:sp>
      <p:pic>
        <p:nvPicPr>
          <p:cNvPr id="10" name="Picture 9">
            <a:extLst>
              <a:ext uri="{FF2B5EF4-FFF2-40B4-BE49-F238E27FC236}">
                <a16:creationId xmlns:a16="http://schemas.microsoft.com/office/drawing/2014/main" id="{92ECA72F-A31B-28AE-8774-895930F08534}"/>
              </a:ext>
            </a:extLst>
          </p:cNvPr>
          <p:cNvPicPr>
            <a:picLocks noChangeAspect="1"/>
          </p:cNvPicPr>
          <p:nvPr/>
        </p:nvPicPr>
        <p:blipFill>
          <a:blip r:embed="rId2"/>
          <a:stretch>
            <a:fillRect/>
          </a:stretch>
        </p:blipFill>
        <p:spPr>
          <a:xfrm>
            <a:off x="672654" y="1966531"/>
            <a:ext cx="4603844" cy="2507145"/>
          </a:xfrm>
          <a:prstGeom prst="rect">
            <a:avLst/>
          </a:prstGeom>
        </p:spPr>
      </p:pic>
      <p:pic>
        <p:nvPicPr>
          <p:cNvPr id="12" name="Picture 11">
            <a:extLst>
              <a:ext uri="{FF2B5EF4-FFF2-40B4-BE49-F238E27FC236}">
                <a16:creationId xmlns:a16="http://schemas.microsoft.com/office/drawing/2014/main" id="{B83296F8-01D2-FA1E-7990-AA732EE624A7}"/>
              </a:ext>
            </a:extLst>
          </p:cNvPr>
          <p:cNvPicPr>
            <a:picLocks noChangeAspect="1"/>
          </p:cNvPicPr>
          <p:nvPr/>
        </p:nvPicPr>
        <p:blipFill>
          <a:blip r:embed="rId3"/>
          <a:stretch>
            <a:fillRect/>
          </a:stretch>
        </p:blipFill>
        <p:spPr>
          <a:xfrm>
            <a:off x="6656440" y="1966532"/>
            <a:ext cx="4576958" cy="2507145"/>
          </a:xfrm>
          <a:prstGeom prst="rect">
            <a:avLst/>
          </a:prstGeom>
        </p:spPr>
      </p:pic>
      <p:sp>
        <p:nvSpPr>
          <p:cNvPr id="13" name="TextBox 12">
            <a:extLst>
              <a:ext uri="{FF2B5EF4-FFF2-40B4-BE49-F238E27FC236}">
                <a16:creationId xmlns:a16="http://schemas.microsoft.com/office/drawing/2014/main" id="{35FAAF1F-CF4F-B27A-FE28-FD9E75327686}"/>
              </a:ext>
            </a:extLst>
          </p:cNvPr>
          <p:cNvSpPr txBox="1"/>
          <p:nvPr/>
        </p:nvSpPr>
        <p:spPr>
          <a:xfrm>
            <a:off x="1954425" y="4637761"/>
            <a:ext cx="1703176" cy="369332"/>
          </a:xfrm>
          <a:prstGeom prst="rect">
            <a:avLst/>
          </a:prstGeom>
          <a:noFill/>
        </p:spPr>
        <p:txBody>
          <a:bodyPr wrap="square" rtlCol="0">
            <a:spAutoFit/>
          </a:bodyPr>
          <a:lstStyle/>
          <a:p>
            <a:r>
              <a:rPr lang="en-US" dirty="0"/>
              <a:t>- Weather Page</a:t>
            </a:r>
          </a:p>
        </p:txBody>
      </p:sp>
      <p:sp>
        <p:nvSpPr>
          <p:cNvPr id="14" name="TextBox 13">
            <a:extLst>
              <a:ext uri="{FF2B5EF4-FFF2-40B4-BE49-F238E27FC236}">
                <a16:creationId xmlns:a16="http://schemas.microsoft.com/office/drawing/2014/main" id="{ADC1F561-56E3-1DF8-32DA-8D7219153CC9}"/>
              </a:ext>
            </a:extLst>
          </p:cNvPr>
          <p:cNvSpPr txBox="1"/>
          <p:nvPr/>
        </p:nvSpPr>
        <p:spPr>
          <a:xfrm>
            <a:off x="8038529" y="4615032"/>
            <a:ext cx="1812779" cy="369332"/>
          </a:xfrm>
          <a:prstGeom prst="rect">
            <a:avLst/>
          </a:prstGeom>
          <a:noFill/>
        </p:spPr>
        <p:txBody>
          <a:bodyPr wrap="square" rtlCol="0">
            <a:spAutoFit/>
          </a:bodyPr>
          <a:lstStyle/>
          <a:p>
            <a:r>
              <a:rPr lang="en-US" dirty="0"/>
              <a:t>- Explore Page</a:t>
            </a:r>
          </a:p>
        </p:txBody>
      </p:sp>
    </p:spTree>
    <p:extLst>
      <p:ext uri="{BB962C8B-B14F-4D97-AF65-F5344CB8AC3E}">
        <p14:creationId xmlns:p14="http://schemas.microsoft.com/office/powerpoint/2010/main" val="3222661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8C6E63-6110-E951-44D3-BC272FCD3CD1}"/>
              </a:ext>
            </a:extLst>
          </p:cNvPr>
          <p:cNvPicPr>
            <a:picLocks noChangeAspect="1"/>
          </p:cNvPicPr>
          <p:nvPr/>
        </p:nvPicPr>
        <p:blipFill>
          <a:blip r:embed="rId2"/>
          <a:stretch>
            <a:fillRect/>
          </a:stretch>
        </p:blipFill>
        <p:spPr>
          <a:xfrm>
            <a:off x="1478280" y="1404983"/>
            <a:ext cx="9235440" cy="4381285"/>
          </a:xfrm>
          <a:prstGeom prst="rect">
            <a:avLst/>
          </a:prstGeom>
        </p:spPr>
      </p:pic>
      <p:sp>
        <p:nvSpPr>
          <p:cNvPr id="7" name="TextBox 6">
            <a:extLst>
              <a:ext uri="{FF2B5EF4-FFF2-40B4-BE49-F238E27FC236}">
                <a16:creationId xmlns:a16="http://schemas.microsoft.com/office/drawing/2014/main" id="{804CF53B-CE80-1206-E631-89797A1E9685}"/>
              </a:ext>
            </a:extLst>
          </p:cNvPr>
          <p:cNvSpPr txBox="1"/>
          <p:nvPr/>
        </p:nvSpPr>
        <p:spPr>
          <a:xfrm>
            <a:off x="5032887" y="412955"/>
            <a:ext cx="2126226" cy="584775"/>
          </a:xfrm>
          <a:prstGeom prst="rect">
            <a:avLst/>
          </a:prstGeom>
          <a:noFill/>
        </p:spPr>
        <p:txBody>
          <a:bodyPr wrap="square" rtlCol="0">
            <a:spAutoFit/>
          </a:bodyPr>
          <a:lstStyle/>
          <a:p>
            <a:r>
              <a:rPr lang="en-US" sz="3200" b="1" dirty="0">
                <a:solidFill>
                  <a:srgbClr val="FFC000"/>
                </a:solidFill>
                <a:latin typeface="Times New Roman" panose="02020603050405020304" pitchFamily="18" charset="0"/>
                <a:ea typeface="+mj-ea"/>
                <a:cs typeface="Times New Roman" panose="02020603050405020304" pitchFamily="18" charset="0"/>
              </a:rPr>
              <a:t>OUTPUTS</a:t>
            </a:r>
            <a:endParaRPr lang="en-US" sz="3200" dirty="0"/>
          </a:p>
        </p:txBody>
      </p:sp>
    </p:spTree>
    <p:extLst>
      <p:ext uri="{BB962C8B-B14F-4D97-AF65-F5344CB8AC3E}">
        <p14:creationId xmlns:p14="http://schemas.microsoft.com/office/powerpoint/2010/main" val="1817445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9379F-B9B3-9AD7-7198-A17E74780487}"/>
              </a:ext>
            </a:extLst>
          </p:cNvPr>
          <p:cNvPicPr>
            <a:picLocks noChangeAspect="1"/>
          </p:cNvPicPr>
          <p:nvPr/>
        </p:nvPicPr>
        <p:blipFill>
          <a:blip r:embed="rId2"/>
          <a:srcRect/>
          <a:stretch/>
        </p:blipFill>
        <p:spPr>
          <a:xfrm>
            <a:off x="6468002" y="1876455"/>
            <a:ext cx="5340540" cy="2715209"/>
          </a:xfrm>
          <a:prstGeom prst="rect">
            <a:avLst/>
          </a:prstGeom>
        </p:spPr>
      </p:pic>
      <p:sp>
        <p:nvSpPr>
          <p:cNvPr id="2" name="TextBox 1">
            <a:extLst>
              <a:ext uri="{FF2B5EF4-FFF2-40B4-BE49-F238E27FC236}">
                <a16:creationId xmlns:a16="http://schemas.microsoft.com/office/drawing/2014/main" id="{44455C40-5A01-98E4-3354-AAB56FBA2201}"/>
              </a:ext>
            </a:extLst>
          </p:cNvPr>
          <p:cNvSpPr txBox="1"/>
          <p:nvPr/>
        </p:nvSpPr>
        <p:spPr>
          <a:xfrm>
            <a:off x="5032887" y="412955"/>
            <a:ext cx="2126226" cy="584775"/>
          </a:xfrm>
          <a:prstGeom prst="rect">
            <a:avLst/>
          </a:prstGeom>
          <a:noFill/>
        </p:spPr>
        <p:txBody>
          <a:bodyPr wrap="square" rtlCol="0">
            <a:spAutoFit/>
          </a:bodyPr>
          <a:lstStyle/>
          <a:p>
            <a:r>
              <a:rPr lang="en-US" sz="3200" b="1" dirty="0">
                <a:solidFill>
                  <a:srgbClr val="FFC000"/>
                </a:solidFill>
                <a:latin typeface="Times New Roman" panose="02020603050405020304" pitchFamily="18" charset="0"/>
                <a:ea typeface="+mj-ea"/>
                <a:cs typeface="Times New Roman" panose="02020603050405020304" pitchFamily="18" charset="0"/>
              </a:rPr>
              <a:t>OUTPUTS</a:t>
            </a:r>
            <a:endParaRPr lang="en-US" sz="3200" dirty="0"/>
          </a:p>
        </p:txBody>
      </p:sp>
      <p:pic>
        <p:nvPicPr>
          <p:cNvPr id="5" name="Picture 4">
            <a:extLst>
              <a:ext uri="{FF2B5EF4-FFF2-40B4-BE49-F238E27FC236}">
                <a16:creationId xmlns:a16="http://schemas.microsoft.com/office/drawing/2014/main" id="{F32CF070-A11B-6267-E013-8BF49B5D97F6}"/>
              </a:ext>
            </a:extLst>
          </p:cNvPr>
          <p:cNvPicPr>
            <a:picLocks noChangeAspect="1"/>
          </p:cNvPicPr>
          <p:nvPr/>
        </p:nvPicPr>
        <p:blipFill>
          <a:blip r:embed="rId3"/>
          <a:stretch>
            <a:fillRect/>
          </a:stretch>
        </p:blipFill>
        <p:spPr>
          <a:xfrm>
            <a:off x="383458" y="1876455"/>
            <a:ext cx="5344220" cy="2715209"/>
          </a:xfrm>
          <a:prstGeom prst="rect">
            <a:avLst/>
          </a:prstGeom>
        </p:spPr>
      </p:pic>
      <p:sp>
        <p:nvSpPr>
          <p:cNvPr id="6" name="TextBox 5">
            <a:extLst>
              <a:ext uri="{FF2B5EF4-FFF2-40B4-BE49-F238E27FC236}">
                <a16:creationId xmlns:a16="http://schemas.microsoft.com/office/drawing/2014/main" id="{82D1D9AE-99BF-B202-10AE-B50072B0592C}"/>
              </a:ext>
            </a:extLst>
          </p:cNvPr>
          <p:cNvSpPr txBox="1"/>
          <p:nvPr/>
        </p:nvSpPr>
        <p:spPr>
          <a:xfrm>
            <a:off x="1574716" y="4785245"/>
            <a:ext cx="2961704" cy="369332"/>
          </a:xfrm>
          <a:prstGeom prst="rect">
            <a:avLst/>
          </a:prstGeom>
          <a:noFill/>
        </p:spPr>
        <p:txBody>
          <a:bodyPr wrap="square" rtlCol="0">
            <a:spAutoFit/>
          </a:bodyPr>
          <a:lstStyle/>
          <a:p>
            <a:r>
              <a:rPr lang="en-US" dirty="0"/>
              <a:t>- Fish Prediction Initial UI</a:t>
            </a:r>
          </a:p>
        </p:txBody>
      </p:sp>
      <p:sp>
        <p:nvSpPr>
          <p:cNvPr id="7" name="TextBox 6">
            <a:extLst>
              <a:ext uri="{FF2B5EF4-FFF2-40B4-BE49-F238E27FC236}">
                <a16:creationId xmlns:a16="http://schemas.microsoft.com/office/drawing/2014/main" id="{FFDB9637-E272-49B8-5D65-59C0A29B2E14}"/>
              </a:ext>
            </a:extLst>
          </p:cNvPr>
          <p:cNvSpPr txBox="1"/>
          <p:nvPr/>
        </p:nvSpPr>
        <p:spPr>
          <a:xfrm>
            <a:off x="7655582" y="4785245"/>
            <a:ext cx="3454870" cy="369332"/>
          </a:xfrm>
          <a:prstGeom prst="rect">
            <a:avLst/>
          </a:prstGeom>
          <a:noFill/>
        </p:spPr>
        <p:txBody>
          <a:bodyPr wrap="square" rtlCol="0">
            <a:spAutoFit/>
          </a:bodyPr>
          <a:lstStyle/>
          <a:p>
            <a:r>
              <a:rPr lang="en-US" dirty="0"/>
              <a:t>- Fish Prediction After Prediction</a:t>
            </a:r>
          </a:p>
        </p:txBody>
      </p:sp>
    </p:spTree>
    <p:extLst>
      <p:ext uri="{BB962C8B-B14F-4D97-AF65-F5344CB8AC3E}">
        <p14:creationId xmlns:p14="http://schemas.microsoft.com/office/powerpoint/2010/main" val="3416651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E5E2DD-F6E5-36A0-690D-BFCDADBD2B3F}"/>
              </a:ext>
            </a:extLst>
          </p:cNvPr>
          <p:cNvSpPr txBox="1"/>
          <p:nvPr/>
        </p:nvSpPr>
        <p:spPr>
          <a:xfrm>
            <a:off x="4861560" y="1202174"/>
            <a:ext cx="6096000" cy="461665"/>
          </a:xfrm>
          <a:prstGeom prst="rect">
            <a:avLst/>
          </a:prstGeom>
          <a:noFill/>
        </p:spPr>
        <p:txBody>
          <a:bodyPr wrap="square">
            <a:spAutoFit/>
          </a:bodyPr>
          <a:lstStyle/>
          <a:p>
            <a:r>
              <a:rPr lang="en-US" sz="2400" b="1" i="0" kern="1200" spc="0" baseline="0" dirty="0">
                <a:ln>
                  <a:noFill/>
                </a:ln>
                <a:solidFill>
                  <a:srgbClr val="FFC000"/>
                </a:solidFill>
                <a:effectLst/>
                <a:latin typeface="Times New Roman" panose="02020603050405020304" pitchFamily="18" charset="0"/>
                <a:ea typeface="+mj-ea"/>
                <a:cs typeface="Times New Roman" panose="02020603050405020304" pitchFamily="18" charset="0"/>
              </a:rPr>
              <a:t>CONCLUSION</a:t>
            </a:r>
            <a:endParaRPr lang="en-US" sz="2400" dirty="0"/>
          </a:p>
        </p:txBody>
      </p:sp>
      <p:sp>
        <p:nvSpPr>
          <p:cNvPr id="5" name="TextBox 4">
            <a:extLst>
              <a:ext uri="{FF2B5EF4-FFF2-40B4-BE49-F238E27FC236}">
                <a16:creationId xmlns:a16="http://schemas.microsoft.com/office/drawing/2014/main" id="{64AAE482-18AE-6A17-0197-3EBF564283B3}"/>
              </a:ext>
            </a:extLst>
          </p:cNvPr>
          <p:cNvSpPr txBox="1"/>
          <p:nvPr/>
        </p:nvSpPr>
        <p:spPr>
          <a:xfrm>
            <a:off x="1737360" y="1889760"/>
            <a:ext cx="9220200" cy="2554545"/>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Our web-based platform represents a significant leap forward in sustainable marine resource management, especially in India's coastal areas. By merging Artificial Intelligence (AI) with web technologies, we offer users invaluable insights into marine ecosystems, starting with Chennai in Southern India. With features like fish prediction and species classification, we not only enhance user experiences but also support informed decision-making for conservation efforts. As we continue to refine and expand our platform, our aim remains steadfast: to address the intricate challenges confronting marine environments worldwide.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0884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
            <a:extLst>
              <a:ext uri="{FF2B5EF4-FFF2-40B4-BE49-F238E27FC236}">
                <a16:creationId xmlns:a16="http://schemas.microsoft.com/office/drawing/2014/main" id="{EBED1B37-B243-D968-C440-486BD4EF8641}"/>
              </a:ext>
            </a:extLst>
          </p:cNvPr>
          <p:cNvSpPr txBox="1"/>
          <p:nvPr/>
        </p:nvSpPr>
        <p:spPr>
          <a:xfrm>
            <a:off x="1851132" y="1819081"/>
            <a:ext cx="8479155" cy="2768600"/>
          </a:xfrm>
          <a:prstGeom prst="rect">
            <a:avLst/>
          </a:prstGeom>
          <a:noFill/>
          <a:ln w="9525">
            <a:noFill/>
          </a:ln>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defRPr/>
            </a:pPr>
            <a:endParaRPr kumimoji="0" lang="en-IN" altLang="en-US" b="1" i="0" u="none" strike="noStrike" kern="1200" cap="none" spc="0" normalizeH="0" baseline="0" noProof="0" dirty="0">
              <a:ln>
                <a:noFill/>
              </a:ln>
              <a:solidFill>
                <a:schemeClr val="tx1">
                  <a:tint val="95000"/>
                </a:schemeClr>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50000"/>
              </a:lnSpc>
              <a:spcBef>
                <a:spcPct val="0"/>
              </a:spcBef>
              <a:spcAft>
                <a:spcPct val="0"/>
              </a:spcAft>
              <a:buClrTx/>
              <a:buSzTx/>
              <a:buFontTx/>
              <a:buNone/>
              <a:defRPr/>
            </a:pPr>
            <a:r>
              <a:rPr lang="en-IN" altLang="en-US" b="1" noProof="0" dirty="0">
                <a:ln>
                  <a:noFill/>
                </a:ln>
                <a:solidFill>
                  <a:schemeClr val="tx1">
                    <a:tint val="95000"/>
                  </a:schemeClr>
                </a:solidFill>
                <a:effectLst/>
                <a:uLnTx/>
                <a:uFillTx/>
                <a:cs typeface="Arial" panose="020B0604020202020204" pitchFamily="34" charset="0"/>
                <a:sym typeface="+mn-ea"/>
              </a:rPr>
              <a:t>REG. NO. - NAME OF THE STUDENTS:</a:t>
            </a:r>
          </a:p>
          <a:p>
            <a:pPr marL="0" marR="0" lvl="0" indent="0" algn="l" defTabSz="914400" rtl="0" eaLnBrk="1" fontAlgn="base" latinLnBrk="0" hangingPunct="1">
              <a:lnSpc>
                <a:spcPct val="150000"/>
              </a:lnSpc>
              <a:spcBef>
                <a:spcPct val="0"/>
              </a:spcBef>
              <a:spcAft>
                <a:spcPct val="0"/>
              </a:spcAft>
              <a:buClrTx/>
              <a:buSzTx/>
              <a:buFontTx/>
              <a:buNone/>
              <a:defRPr/>
            </a:pPr>
            <a:endParaRPr lang="en-IN" altLang="en-US" sz="2000" dirty="0">
              <a:latin typeface="Arial" panose="020B0604020202020204" pitchFamily="34" charset="0"/>
            </a:endParaRPr>
          </a:p>
          <a:p>
            <a:pPr marL="0" marR="0" lvl="0" indent="0" algn="l" defTabSz="914400" rtl="0" eaLnBrk="1" fontAlgn="base" latinLnBrk="0" hangingPunct="1">
              <a:lnSpc>
                <a:spcPct val="150000"/>
              </a:lnSpc>
              <a:spcBef>
                <a:spcPct val="0"/>
              </a:spcBef>
              <a:spcAft>
                <a:spcPct val="0"/>
              </a:spcAft>
              <a:buClrTx/>
              <a:buSzTx/>
              <a:buFontTx/>
              <a:buNone/>
              <a:defRPr/>
            </a:pPr>
            <a:endParaRPr lang="en-IN" altLang="en-US" sz="2000" dirty="0">
              <a:latin typeface="Arial" panose="020B0604020202020204" pitchFamily="34" charset="0"/>
            </a:endParaRPr>
          </a:p>
          <a:p>
            <a:pPr marL="0" marR="0" lvl="0" indent="0" algn="l" defTabSz="914400" rtl="0" eaLnBrk="1" fontAlgn="base" latinLnBrk="0" hangingPunct="1">
              <a:lnSpc>
                <a:spcPct val="150000"/>
              </a:lnSpc>
              <a:spcBef>
                <a:spcPct val="0"/>
              </a:spcBef>
              <a:spcAft>
                <a:spcPct val="0"/>
              </a:spcAft>
              <a:buClrTx/>
              <a:buSzTx/>
              <a:buFontTx/>
              <a:buNone/>
              <a:defRPr/>
            </a:pPr>
            <a:endParaRPr lang="en-IN" altLang="en-US" sz="2000" dirty="0">
              <a:latin typeface="Arial" panose="020B0604020202020204" pitchFamily="34" charset="0"/>
            </a:endParaRPr>
          </a:p>
          <a:p>
            <a:pPr marL="0" marR="0" lvl="0" indent="0" algn="r" defTabSz="914400" rtl="0" eaLnBrk="1" fontAlgn="base" latinLnBrk="0" hangingPunct="1">
              <a:lnSpc>
                <a:spcPct val="150000"/>
              </a:lnSpc>
              <a:spcBef>
                <a:spcPct val="0"/>
              </a:spcBef>
              <a:spcAft>
                <a:spcPct val="0"/>
              </a:spcAft>
              <a:buClrTx/>
              <a:buSzTx/>
              <a:buFontTx/>
              <a:buNone/>
              <a:defRPr/>
            </a:pPr>
            <a:r>
              <a:rPr lang="en-US" altLang="en-IN" sz="2000" dirty="0">
                <a:latin typeface="Arial" panose="020B0604020202020204" pitchFamily="34" charset="0"/>
              </a:rPr>
              <a:t>GUIDED BY</a:t>
            </a:r>
          </a:p>
        </p:txBody>
      </p:sp>
      <p:sp>
        <p:nvSpPr>
          <p:cNvPr id="7" name="TextBox 6">
            <a:extLst>
              <a:ext uri="{FF2B5EF4-FFF2-40B4-BE49-F238E27FC236}">
                <a16:creationId xmlns:a16="http://schemas.microsoft.com/office/drawing/2014/main" id="{6AACC16B-C2C5-9E62-48B3-8815F2D868B4}"/>
              </a:ext>
            </a:extLst>
          </p:cNvPr>
          <p:cNvSpPr txBox="1"/>
          <p:nvPr/>
        </p:nvSpPr>
        <p:spPr>
          <a:xfrm>
            <a:off x="3638939" y="2939143"/>
            <a:ext cx="3909526" cy="1200329"/>
          </a:xfrm>
          <a:prstGeom prst="rect">
            <a:avLst/>
          </a:prstGeom>
          <a:noFill/>
        </p:spPr>
        <p:txBody>
          <a:bodyPr wrap="square" rtlCol="0">
            <a:spAutoFit/>
          </a:bodyPr>
          <a:lstStyle/>
          <a:p>
            <a:pPr marL="342900" indent="-342900">
              <a:buFont typeface="+mj-lt"/>
              <a:buAutoNum type="arabicPeriod"/>
            </a:pPr>
            <a:r>
              <a:rPr lang="en-US" dirty="0"/>
              <a:t>310520104119 - </a:t>
            </a:r>
            <a:r>
              <a:rPr lang="en-US" dirty="0" err="1"/>
              <a:t>Sivabala</a:t>
            </a:r>
            <a:r>
              <a:rPr lang="en-US" dirty="0"/>
              <a:t> R</a:t>
            </a:r>
          </a:p>
          <a:p>
            <a:pPr marL="342900" indent="-342900">
              <a:buFont typeface="+mj-lt"/>
              <a:buAutoNum type="arabicPeriod"/>
            </a:pPr>
            <a:r>
              <a:rPr lang="en-US" dirty="0"/>
              <a:t>310520104080 - Nithish Kumar S</a:t>
            </a:r>
          </a:p>
          <a:p>
            <a:pPr marL="342900" indent="-342900">
              <a:buFont typeface="+mj-lt"/>
              <a:buAutoNum type="arabicPeriod"/>
            </a:pPr>
            <a:r>
              <a:rPr lang="en-US" dirty="0"/>
              <a:t>310520104130 - Surya K S</a:t>
            </a:r>
          </a:p>
          <a:p>
            <a:pPr marL="342900" indent="-342900">
              <a:buFont typeface="+mj-lt"/>
              <a:buAutoNum type="arabicPeriod"/>
            </a:pPr>
            <a:r>
              <a:rPr lang="en-US" dirty="0"/>
              <a:t>310520104077 - Naveen R</a:t>
            </a:r>
          </a:p>
        </p:txBody>
      </p:sp>
      <p:sp>
        <p:nvSpPr>
          <p:cNvPr id="11" name="TextBox 10">
            <a:extLst>
              <a:ext uri="{FF2B5EF4-FFF2-40B4-BE49-F238E27FC236}">
                <a16:creationId xmlns:a16="http://schemas.microsoft.com/office/drawing/2014/main" id="{47951777-ABAF-B4DD-ED36-F759BB49E2B9}"/>
              </a:ext>
            </a:extLst>
          </p:cNvPr>
          <p:cNvSpPr txBox="1"/>
          <p:nvPr/>
        </p:nvSpPr>
        <p:spPr>
          <a:xfrm>
            <a:off x="8697959" y="4587681"/>
            <a:ext cx="2531229" cy="369332"/>
          </a:xfrm>
          <a:prstGeom prst="rect">
            <a:avLst/>
          </a:prstGeom>
          <a:noFill/>
        </p:spPr>
        <p:txBody>
          <a:bodyPr wrap="square" rtlCol="0">
            <a:spAutoFit/>
          </a:bodyPr>
          <a:lstStyle/>
          <a:p>
            <a:r>
              <a:rPr lang="en-US" dirty="0"/>
              <a:t>Ms. Abhinaya  S , </a:t>
            </a:r>
            <a:r>
              <a:rPr lang="en-US" sz="1200" dirty="0"/>
              <a:t>M.E</a:t>
            </a:r>
          </a:p>
        </p:txBody>
      </p:sp>
      <p:sp>
        <p:nvSpPr>
          <p:cNvPr id="12" name="Rectangle 1">
            <a:extLst>
              <a:ext uri="{FF2B5EF4-FFF2-40B4-BE49-F238E27FC236}">
                <a16:creationId xmlns:a16="http://schemas.microsoft.com/office/drawing/2014/main" id="{3515E548-1460-85D2-B435-A704E10565D1}"/>
              </a:ext>
            </a:extLst>
          </p:cNvPr>
          <p:cNvSpPr txBox="1">
            <a:spLocks/>
          </p:cNvSpPr>
          <p:nvPr/>
        </p:nvSpPr>
        <p:spPr>
          <a:xfrm>
            <a:off x="1594910" y="80557"/>
            <a:ext cx="8991600" cy="938298"/>
          </a:xfrm>
          <a:prstGeom prst="rect">
            <a:avLst/>
          </a:prstGeom>
          <a:noFill/>
          <a:ln>
            <a:noFill/>
          </a:ln>
          <a:effectLst/>
          <a:sp3d prstMaterial="plastic"/>
        </p:spPr>
        <p:txBody>
          <a:bodyPr vert="horz" lIns="91440" tIns="45720" rIns="45720" bIns="45720" rtlCol="0" anchor="ctr">
            <a:noAutofit/>
            <a:scene3d>
              <a:camera prst="orthographicFront"/>
              <a:lightRig rig="threePt" dir="t">
                <a:rot lat="0" lon="0" rev="4800000"/>
              </a:lightRig>
            </a:scene3d>
            <a:sp3d prstMaterial="matte">
              <a:bevelT w="50800" h="10160"/>
            </a:sp3d>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914400">
              <a:defRPr/>
            </a:pPr>
            <a:r>
              <a:rPr lang="en-IN" sz="3300" dirty="0">
                <a:ln>
                  <a:noFill/>
                </a:ln>
                <a:effectLst/>
                <a:sym typeface="+mn-ea"/>
              </a:rPr>
              <a:t>DHANALAKSHMI SRINIVASAN </a:t>
            </a:r>
            <a:br>
              <a:rPr lang="en-IN" sz="2000" dirty="0">
                <a:ln>
                  <a:noFill/>
                </a:ln>
                <a:effectLst/>
                <a:sym typeface="+mn-ea"/>
              </a:rPr>
            </a:br>
            <a:r>
              <a:rPr lang="en-IN" sz="2100" dirty="0">
                <a:ln>
                  <a:noFill/>
                </a:ln>
                <a:effectLst/>
                <a:sym typeface="+mn-ea"/>
              </a:rPr>
              <a:t>COLLEGE OF ENGINEERING AND TECHNOLOGY</a:t>
            </a:r>
            <a:endParaRPr lang="en-IN" altLang="en-US" sz="2100" b="1" dirty="0">
              <a:ln>
                <a:noFill/>
              </a:ln>
              <a:solidFill>
                <a:srgbClr val="FFC000"/>
              </a:solidFill>
              <a:effectLst/>
              <a:cs typeface="+mj-cs"/>
              <a:sym typeface="+mn-ea"/>
            </a:endParaRPr>
          </a:p>
        </p:txBody>
      </p:sp>
    </p:spTree>
    <p:extLst>
      <p:ext uri="{BB962C8B-B14F-4D97-AF65-F5344CB8AC3E}">
        <p14:creationId xmlns:p14="http://schemas.microsoft.com/office/powerpoint/2010/main" val="593755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67E63B-15C9-DB60-FAB0-F1AD1DD92CF9}"/>
              </a:ext>
            </a:extLst>
          </p:cNvPr>
          <p:cNvSpPr txBox="1"/>
          <p:nvPr/>
        </p:nvSpPr>
        <p:spPr>
          <a:xfrm>
            <a:off x="4306529" y="412955"/>
            <a:ext cx="3097161" cy="584775"/>
          </a:xfrm>
          <a:prstGeom prst="rect">
            <a:avLst/>
          </a:prstGeom>
          <a:noFill/>
        </p:spPr>
        <p:txBody>
          <a:bodyPr wrap="square" rtlCol="0">
            <a:spAutoFit/>
          </a:bodyPr>
          <a:lstStyle/>
          <a:p>
            <a:r>
              <a:rPr lang="en-US" sz="3200" b="1" dirty="0">
                <a:solidFill>
                  <a:srgbClr val="FFC000"/>
                </a:solidFill>
                <a:latin typeface="Times New Roman" panose="02020603050405020304" pitchFamily="18" charset="0"/>
                <a:ea typeface="+mj-ea"/>
                <a:cs typeface="Times New Roman" panose="02020603050405020304" pitchFamily="18" charset="0"/>
              </a:rPr>
              <a:t>REFERENCES</a:t>
            </a:r>
            <a:endParaRPr lang="en-US" sz="3200" dirty="0"/>
          </a:p>
        </p:txBody>
      </p:sp>
      <p:sp>
        <p:nvSpPr>
          <p:cNvPr id="5" name="TextBox 4">
            <a:extLst>
              <a:ext uri="{FF2B5EF4-FFF2-40B4-BE49-F238E27FC236}">
                <a16:creationId xmlns:a16="http://schemas.microsoft.com/office/drawing/2014/main" id="{FE8555BC-D26A-B128-D235-82CB73F71D47}"/>
              </a:ext>
            </a:extLst>
          </p:cNvPr>
          <p:cNvSpPr txBox="1"/>
          <p:nvPr/>
        </p:nvSpPr>
        <p:spPr>
          <a:xfrm>
            <a:off x="947057" y="1355271"/>
            <a:ext cx="9307286" cy="238976"/>
          </a:xfrm>
          <a:prstGeom prst="rect">
            <a:avLst/>
          </a:prstGeom>
          <a:noFill/>
        </p:spPr>
        <p:txBody>
          <a:bodyPr wrap="square">
            <a:spAutoFit/>
          </a:bodyPr>
          <a:lstStyle/>
          <a:p>
            <a:pPr lvl="0" algn="just">
              <a:lnSpc>
                <a:spcPts val="900"/>
              </a:lnSpc>
              <a:spcAft>
                <a:spcPts val="250"/>
              </a:spcAft>
              <a:buSzPts val="800"/>
              <a:tabLst>
                <a:tab pos="228600" algn="l"/>
              </a:tabLst>
            </a:pPr>
            <a:endParaRPr lang="en-IN" sz="2000" dirty="0">
              <a:solidFill>
                <a:schemeClr val="tx1">
                  <a:lumMod val="95000"/>
                </a:schemeClr>
              </a:solidFill>
              <a:effectLst/>
              <a:latin typeface="Times New Roman" panose="02020603050405020304" pitchFamily="18" charset="0"/>
              <a:ea typeface="MS Mincho" panose="02020609040205080304" pitchFamily="49" charset="-128"/>
              <a:cs typeface="Times New Roman" panose="02020603050405020304" pitchFamily="18" charset="0"/>
            </a:endParaRPr>
          </a:p>
        </p:txBody>
      </p:sp>
      <p:sp>
        <p:nvSpPr>
          <p:cNvPr id="6" name="TextBox 5">
            <a:extLst>
              <a:ext uri="{FF2B5EF4-FFF2-40B4-BE49-F238E27FC236}">
                <a16:creationId xmlns:a16="http://schemas.microsoft.com/office/drawing/2014/main" id="{D722D907-A4CF-78A4-BCFE-087DC8CDFFB9}"/>
              </a:ext>
            </a:extLst>
          </p:cNvPr>
          <p:cNvSpPr txBox="1"/>
          <p:nvPr/>
        </p:nvSpPr>
        <p:spPr>
          <a:xfrm>
            <a:off x="1307689" y="1081548"/>
            <a:ext cx="9478298" cy="1015663"/>
          </a:xfrm>
          <a:prstGeom prst="rect">
            <a:avLst/>
          </a:prstGeom>
          <a:noFill/>
        </p:spPr>
        <p:txBody>
          <a:bodyPr wrap="square" rtlCol="0">
            <a:spAutoFit/>
          </a:bodyPr>
          <a:lstStyle/>
          <a:p>
            <a:pPr marL="342900" lvl="0" indent="-342900" algn="just">
              <a:spcAft>
                <a:spcPts val="250"/>
              </a:spcAft>
              <a:buSzPts val="800"/>
              <a:buFont typeface="Wingdings" panose="05000000000000000000" pitchFamily="2" charset="2"/>
              <a:buChar char="Ø"/>
              <a:tabLst>
                <a:tab pos="228600" algn="l"/>
              </a:tabLst>
            </a:pPr>
            <a:r>
              <a:rPr lang="en-US" sz="2000" dirty="0">
                <a:solidFill>
                  <a:schemeClr val="tx1">
                    <a:lumMod val="95000"/>
                  </a:schemeClr>
                </a:solidFill>
                <a:effectLst/>
                <a:latin typeface="Times New Roman" panose="02020603050405020304" pitchFamily="18" charset="0"/>
                <a:ea typeface="MS Mincho" panose="02020609040205080304" pitchFamily="49" charset="-128"/>
                <a:cs typeface="Times New Roman" panose="02020603050405020304" pitchFamily="18" charset="0"/>
              </a:rPr>
              <a:t>EMSA Annual Overview of marine casualties and incidents, Accessed 12 April 2022. available at: http://www.emsa.europa.eu/news-a-presscentre/external-news/item/3734-annual-overview-of-marinecasualties-and-incidents-2019.html.</a:t>
            </a:r>
            <a:endParaRPr lang="en-IN" sz="2000" dirty="0">
              <a:solidFill>
                <a:schemeClr val="tx1">
                  <a:lumMod val="95000"/>
                </a:schemeClr>
              </a:solidFill>
              <a:effectLst/>
              <a:latin typeface="Times New Roman" panose="02020603050405020304" pitchFamily="18" charset="0"/>
              <a:ea typeface="MS Mincho" panose="02020609040205080304" pitchFamily="49" charset="-128"/>
              <a:cs typeface="Times New Roman" panose="02020603050405020304" pitchFamily="18" charset="0"/>
            </a:endParaRPr>
          </a:p>
        </p:txBody>
      </p:sp>
      <p:sp>
        <p:nvSpPr>
          <p:cNvPr id="8" name="TextBox 7">
            <a:extLst>
              <a:ext uri="{FF2B5EF4-FFF2-40B4-BE49-F238E27FC236}">
                <a16:creationId xmlns:a16="http://schemas.microsoft.com/office/drawing/2014/main" id="{8CBF5A8D-8212-6C0F-8BD1-3BC8B8A87C6F}"/>
              </a:ext>
            </a:extLst>
          </p:cNvPr>
          <p:cNvSpPr txBox="1"/>
          <p:nvPr/>
        </p:nvSpPr>
        <p:spPr>
          <a:xfrm>
            <a:off x="1307689" y="2261763"/>
            <a:ext cx="9950246" cy="1323439"/>
          </a:xfrm>
          <a:prstGeom prst="rect">
            <a:avLst/>
          </a:prstGeom>
          <a:noFill/>
        </p:spPr>
        <p:txBody>
          <a:bodyPr wrap="square">
            <a:spAutoFit/>
          </a:bodyPr>
          <a:lstStyle/>
          <a:p>
            <a:pPr marL="342900" lvl="0" indent="-342900" algn="just">
              <a:spcAft>
                <a:spcPts val="250"/>
              </a:spcAft>
              <a:buSzPts val="800"/>
              <a:buFont typeface="Wingdings" panose="05000000000000000000" pitchFamily="2" charset="2"/>
              <a:buChar char="Ø"/>
              <a:tabLst>
                <a:tab pos="228600" algn="l"/>
              </a:tabLst>
            </a:pPr>
            <a:r>
              <a:rPr lang="en-US" sz="2000" dirty="0">
                <a:solidFill>
                  <a:schemeClr val="tx1">
                    <a:lumMod val="95000"/>
                  </a:schemeClr>
                </a:solidFill>
                <a:effectLst/>
                <a:latin typeface="Times New Roman" panose="02020603050405020304" pitchFamily="18" charset="0"/>
                <a:ea typeface="MS Mincho" panose="02020609040205080304" pitchFamily="49" charset="-128"/>
                <a:cs typeface="Times New Roman" panose="02020603050405020304" pitchFamily="18" charset="0"/>
              </a:rPr>
              <a:t>J. G. Clark and M. </a:t>
            </a:r>
            <a:r>
              <a:rPr lang="en-US" sz="2000" dirty="0" err="1">
                <a:solidFill>
                  <a:schemeClr val="tx1">
                    <a:lumMod val="95000"/>
                  </a:schemeClr>
                </a:solidFill>
                <a:effectLst/>
                <a:latin typeface="Times New Roman" panose="02020603050405020304" pitchFamily="18" charset="0"/>
                <a:ea typeface="MS Mincho" panose="02020609040205080304" pitchFamily="49" charset="-128"/>
                <a:cs typeface="Times New Roman" panose="02020603050405020304" pitchFamily="18" charset="0"/>
              </a:rPr>
              <a:t>Kronengold</a:t>
            </a:r>
            <a:r>
              <a:rPr lang="en-US" sz="2000" dirty="0">
                <a:solidFill>
                  <a:schemeClr val="tx1">
                    <a:lumMod val="95000"/>
                  </a:schemeClr>
                </a:solidFill>
                <a:effectLst/>
                <a:latin typeface="Times New Roman" panose="02020603050405020304" pitchFamily="18" charset="0"/>
                <a:ea typeface="MS Mincho" panose="02020609040205080304" pitchFamily="49" charset="-128"/>
                <a:cs typeface="Times New Roman" panose="02020603050405020304" pitchFamily="18" charset="0"/>
              </a:rPr>
              <a:t>, “Long-period fluctuations of CW signals in deep and shallow water,” J. </a:t>
            </a:r>
            <a:r>
              <a:rPr lang="en-US" sz="2000" dirty="0" err="1">
                <a:solidFill>
                  <a:schemeClr val="tx1">
                    <a:lumMod val="95000"/>
                  </a:schemeClr>
                </a:solidFill>
                <a:effectLst/>
                <a:latin typeface="Times New Roman" panose="02020603050405020304" pitchFamily="18" charset="0"/>
                <a:ea typeface="MS Mincho" panose="02020609040205080304" pitchFamily="49" charset="-128"/>
                <a:cs typeface="Times New Roman" panose="02020603050405020304" pitchFamily="18" charset="0"/>
              </a:rPr>
              <a:t>Acoust</a:t>
            </a:r>
            <a:r>
              <a:rPr lang="en-US" sz="2000" dirty="0">
                <a:solidFill>
                  <a:schemeClr val="tx1">
                    <a:lumMod val="95000"/>
                  </a:schemeClr>
                </a:solidFill>
                <a:effectLst/>
                <a:latin typeface="Times New Roman" panose="02020603050405020304" pitchFamily="18" charset="0"/>
                <a:ea typeface="MS Mincho" panose="02020609040205080304" pitchFamily="49" charset="-128"/>
                <a:cs typeface="Times New Roman" panose="02020603050405020304" pitchFamily="18" charset="0"/>
              </a:rPr>
              <a:t>. Soc. Amer., vol. 56, no. 4, pp. 1971-1983, Oct. 1974. C. Garrett and W. Munk, “Space-time scales of internal waves: A progress report,” J. </a:t>
            </a:r>
            <a:r>
              <a:rPr lang="en-US" sz="2000" dirty="0" err="1">
                <a:solidFill>
                  <a:schemeClr val="tx1">
                    <a:lumMod val="95000"/>
                  </a:schemeClr>
                </a:solidFill>
                <a:effectLst/>
                <a:latin typeface="Times New Roman" panose="02020603050405020304" pitchFamily="18" charset="0"/>
                <a:ea typeface="MS Mincho" panose="02020609040205080304" pitchFamily="49" charset="-128"/>
                <a:cs typeface="Times New Roman" panose="02020603050405020304" pitchFamily="18" charset="0"/>
              </a:rPr>
              <a:t>Geophys</a:t>
            </a:r>
            <a:r>
              <a:rPr lang="en-US" sz="2000" dirty="0">
                <a:solidFill>
                  <a:schemeClr val="tx1">
                    <a:lumMod val="95000"/>
                  </a:schemeClr>
                </a:solidFill>
                <a:effectLst/>
                <a:latin typeface="Times New Roman" panose="02020603050405020304" pitchFamily="18" charset="0"/>
                <a:ea typeface="MS Mincho" panose="02020609040205080304" pitchFamily="49" charset="-128"/>
                <a:cs typeface="Times New Roman" panose="02020603050405020304" pitchFamily="18" charset="0"/>
              </a:rPr>
              <a:t>. Res., vol. 30, no. 3, pp. 291-297, Jan. 1975 .</a:t>
            </a:r>
            <a:endParaRPr lang="en-IN" sz="2000" dirty="0">
              <a:solidFill>
                <a:schemeClr val="tx1">
                  <a:lumMod val="95000"/>
                </a:schemeClr>
              </a:solidFill>
              <a:effectLst/>
              <a:latin typeface="Times New Roman" panose="02020603050405020304" pitchFamily="18" charset="0"/>
              <a:ea typeface="MS Mincho" panose="02020609040205080304" pitchFamily="49" charset="-128"/>
              <a:cs typeface="Times New Roman" panose="02020603050405020304" pitchFamily="18" charset="0"/>
            </a:endParaRPr>
          </a:p>
        </p:txBody>
      </p:sp>
      <p:sp>
        <p:nvSpPr>
          <p:cNvPr id="10" name="TextBox 9">
            <a:extLst>
              <a:ext uri="{FF2B5EF4-FFF2-40B4-BE49-F238E27FC236}">
                <a16:creationId xmlns:a16="http://schemas.microsoft.com/office/drawing/2014/main" id="{4E377DA2-D508-13BD-E75D-ACDCEAB2BD63}"/>
              </a:ext>
            </a:extLst>
          </p:cNvPr>
          <p:cNvSpPr txBox="1"/>
          <p:nvPr/>
        </p:nvSpPr>
        <p:spPr>
          <a:xfrm>
            <a:off x="1294697" y="3591874"/>
            <a:ext cx="9950246" cy="707886"/>
          </a:xfrm>
          <a:prstGeom prst="rect">
            <a:avLst/>
          </a:prstGeom>
          <a:noFill/>
        </p:spPr>
        <p:txBody>
          <a:bodyPr wrap="square">
            <a:spAutoFit/>
          </a:bodyPr>
          <a:lstStyle/>
          <a:p>
            <a:pPr marL="342900" lvl="0" indent="-342900" algn="just">
              <a:spcAft>
                <a:spcPts val="250"/>
              </a:spcAft>
              <a:buSzPts val="800"/>
              <a:buFont typeface="Wingdings" panose="05000000000000000000" pitchFamily="2" charset="2"/>
              <a:buChar char="Ø"/>
              <a:tabLst>
                <a:tab pos="228600" algn="l"/>
              </a:tabLst>
            </a:pPr>
            <a:r>
              <a:rPr lang="en-US" sz="2000" dirty="0" err="1">
                <a:solidFill>
                  <a:schemeClr val="tx1">
                    <a:lumMod val="95000"/>
                  </a:schemeClr>
                </a:solidFill>
                <a:effectLst/>
                <a:latin typeface="Times New Roman" panose="02020603050405020304" pitchFamily="18" charset="0"/>
                <a:ea typeface="MS Mincho" panose="02020609040205080304" pitchFamily="49" charset="-128"/>
                <a:cs typeface="Times New Roman" panose="02020603050405020304" pitchFamily="18" charset="0"/>
              </a:rPr>
              <a:t>Sathiadhas</a:t>
            </a:r>
            <a:r>
              <a:rPr lang="en-US" sz="2000" dirty="0">
                <a:solidFill>
                  <a:schemeClr val="tx1">
                    <a:lumMod val="95000"/>
                  </a:schemeClr>
                </a:solidFill>
                <a:effectLst/>
                <a:latin typeface="Times New Roman" panose="02020603050405020304" pitchFamily="18" charset="0"/>
                <a:ea typeface="MS Mincho" panose="02020609040205080304" pitchFamily="49" charset="-128"/>
                <a:cs typeface="Times New Roman" panose="02020603050405020304" pitchFamily="18" charset="0"/>
              </a:rPr>
              <a:t>, R., Panikkar, K.K.P., </a:t>
            </a:r>
            <a:r>
              <a:rPr lang="en-US" sz="2000" dirty="0" err="1">
                <a:solidFill>
                  <a:schemeClr val="tx1">
                    <a:lumMod val="95000"/>
                  </a:schemeClr>
                </a:solidFill>
                <a:effectLst/>
                <a:latin typeface="Times New Roman" panose="02020603050405020304" pitchFamily="18" charset="0"/>
                <a:ea typeface="MS Mincho" panose="02020609040205080304" pitchFamily="49" charset="-128"/>
                <a:cs typeface="Times New Roman" panose="02020603050405020304" pitchFamily="18" charset="0"/>
              </a:rPr>
              <a:t>Satyavan</a:t>
            </a:r>
            <a:r>
              <a:rPr lang="en-US" sz="2000" dirty="0">
                <a:solidFill>
                  <a:schemeClr val="tx1">
                    <a:lumMod val="95000"/>
                  </a:schemeClr>
                </a:solidFill>
                <a:effectLst/>
                <a:latin typeface="Times New Roman" panose="02020603050405020304" pitchFamily="18" charset="0"/>
                <a:ea typeface="MS Mincho" panose="02020609040205080304" pitchFamily="49" charset="-128"/>
                <a:cs typeface="Times New Roman" panose="02020603050405020304" pitchFamily="18" charset="0"/>
              </a:rPr>
              <a:t>, U.K. and Jacob, T. (1989). Economic Evaluation of Paddy-Prawn Integrated Farming in Kerala. Seafood Export Journal, 21(11), pp.9-21.</a:t>
            </a:r>
            <a:endParaRPr lang="en-IN" sz="2000" dirty="0">
              <a:solidFill>
                <a:schemeClr val="tx1">
                  <a:lumMod val="95000"/>
                </a:schemeClr>
              </a:solidFill>
              <a:effectLst/>
              <a:latin typeface="Times New Roman" panose="02020603050405020304" pitchFamily="18" charset="0"/>
              <a:ea typeface="MS Mincho" panose="02020609040205080304" pitchFamily="49" charset="-128"/>
              <a:cs typeface="Times New Roman" panose="02020603050405020304" pitchFamily="18" charset="0"/>
            </a:endParaRPr>
          </a:p>
        </p:txBody>
      </p:sp>
      <p:sp>
        <p:nvSpPr>
          <p:cNvPr id="12" name="TextBox 11">
            <a:extLst>
              <a:ext uri="{FF2B5EF4-FFF2-40B4-BE49-F238E27FC236}">
                <a16:creationId xmlns:a16="http://schemas.microsoft.com/office/drawing/2014/main" id="{79B81C5A-15F7-C66D-4539-2932A9108E50}"/>
              </a:ext>
            </a:extLst>
          </p:cNvPr>
          <p:cNvSpPr txBox="1"/>
          <p:nvPr/>
        </p:nvSpPr>
        <p:spPr>
          <a:xfrm>
            <a:off x="1258529" y="4571672"/>
            <a:ext cx="6096000" cy="238976"/>
          </a:xfrm>
          <a:prstGeom prst="rect">
            <a:avLst/>
          </a:prstGeom>
          <a:noFill/>
        </p:spPr>
        <p:txBody>
          <a:bodyPr wrap="square">
            <a:spAutoFit/>
          </a:bodyPr>
          <a:lstStyle/>
          <a:p>
            <a:pPr marL="342900" lvl="0" indent="-342900" algn="just">
              <a:lnSpc>
                <a:spcPts val="900"/>
              </a:lnSpc>
              <a:spcAft>
                <a:spcPts val="250"/>
              </a:spcAft>
              <a:buSzPts val="800"/>
              <a:buFont typeface="Wingdings" panose="05000000000000000000" pitchFamily="2" charset="2"/>
              <a:buChar char="Ø"/>
              <a:tabLst>
                <a:tab pos="228600" algn="l"/>
              </a:tabLst>
            </a:pPr>
            <a:r>
              <a:rPr lang="en-US" sz="2000" u="sng" dirty="0">
                <a:solidFill>
                  <a:schemeClr val="tx1">
                    <a:lumMod val="95000"/>
                  </a:schemeClr>
                </a:solidFill>
                <a:effectLst/>
                <a:latin typeface="Times New Roman" panose="02020603050405020304" pitchFamily="18" charset="0"/>
                <a:ea typeface="MS Mincho" panose="02020609040205080304" pitchFamily="49" charset="-128"/>
                <a:cs typeface="Times New Roman" panose="02020603050405020304" pitchFamily="18" charset="0"/>
                <a:hlinkClick r:id="rId2">
                  <a:extLst>
                    <a:ext uri="{A12FA001-AC4F-418D-AE19-62706E023703}">
                      <ahyp:hlinkClr xmlns:ahyp="http://schemas.microsoft.com/office/drawing/2018/hyperlinkcolor" val="tx"/>
                    </a:ext>
                  </a:extLst>
                </a:hlinkClick>
              </a:rPr>
              <a:t> https://www.chennaiport.gov.in/home</a:t>
            </a:r>
            <a:endParaRPr lang="en-IN" sz="2000" dirty="0">
              <a:solidFill>
                <a:schemeClr val="tx1">
                  <a:lumMod val="95000"/>
                </a:schemeClr>
              </a:solidFill>
              <a:effectLst/>
              <a:latin typeface="Times New Roman" panose="020206030504050203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1853164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A55FBF-5A4E-E585-2697-E75CBB28CB36}"/>
              </a:ext>
            </a:extLst>
          </p:cNvPr>
          <p:cNvSpPr txBox="1"/>
          <p:nvPr/>
        </p:nvSpPr>
        <p:spPr>
          <a:xfrm>
            <a:off x="5211097" y="3244334"/>
            <a:ext cx="1917290" cy="369332"/>
          </a:xfrm>
          <a:prstGeom prst="rect">
            <a:avLst/>
          </a:prstGeom>
          <a:noFill/>
        </p:spPr>
        <p:txBody>
          <a:bodyPr wrap="square" rtlCol="0">
            <a:spAutoFit/>
          </a:bodyPr>
          <a:lstStyle/>
          <a:p>
            <a:r>
              <a:rPr kumimoji="0" lang="en-US" altLang="en-IN" sz="1800" b="1" i="0" u="none" strike="noStrike" kern="1200" cap="none" spc="0" normalizeH="0" baseline="0" noProof="0" dirty="0">
                <a:ln>
                  <a:noFill/>
                </a:ln>
                <a:solidFill>
                  <a:srgbClr val="FFC000"/>
                </a:solidFill>
                <a:effectLst/>
                <a:uLnTx/>
                <a:uFillTx/>
                <a:latin typeface="+mj-lt"/>
                <a:ea typeface="+mj-ea"/>
                <a:cs typeface="+mj-cs"/>
              </a:rPr>
              <a:t>THANK YOU</a:t>
            </a:r>
            <a:endParaRPr lang="en-US" sz="1800" dirty="0"/>
          </a:p>
        </p:txBody>
      </p:sp>
    </p:spTree>
    <p:extLst>
      <p:ext uri="{BB962C8B-B14F-4D97-AF65-F5344CB8AC3E}">
        <p14:creationId xmlns:p14="http://schemas.microsoft.com/office/powerpoint/2010/main" val="700633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A49E5F-8FC2-FD59-378C-6BFEE58E2ADD}"/>
              </a:ext>
            </a:extLst>
          </p:cNvPr>
          <p:cNvSpPr txBox="1"/>
          <p:nvPr/>
        </p:nvSpPr>
        <p:spPr>
          <a:xfrm>
            <a:off x="4444180" y="245807"/>
            <a:ext cx="2507225" cy="584775"/>
          </a:xfrm>
          <a:prstGeom prst="rect">
            <a:avLst/>
          </a:prstGeom>
          <a:noFill/>
        </p:spPr>
        <p:txBody>
          <a:bodyPr wrap="square" rtlCol="0">
            <a:spAutoFit/>
          </a:bodyPr>
          <a:lstStyle/>
          <a:p>
            <a:r>
              <a:rPr lang="en-US" sz="3200" b="1" dirty="0">
                <a:solidFill>
                  <a:srgbClr val="FFC000"/>
                </a:solidFill>
                <a:latin typeface="+mj-lt"/>
                <a:ea typeface="+mj-ea"/>
                <a:cs typeface="+mj-cs"/>
              </a:rPr>
              <a:t>ABSTRACT</a:t>
            </a:r>
            <a:endParaRPr lang="en-US" sz="3200" dirty="0"/>
          </a:p>
        </p:txBody>
      </p:sp>
      <p:sp>
        <p:nvSpPr>
          <p:cNvPr id="3" name="Rectangle 1">
            <a:extLst>
              <a:ext uri="{FF2B5EF4-FFF2-40B4-BE49-F238E27FC236}">
                <a16:creationId xmlns:a16="http://schemas.microsoft.com/office/drawing/2014/main" id="{A18289ED-FB2D-9D24-3637-979E336D0558}"/>
              </a:ext>
            </a:extLst>
          </p:cNvPr>
          <p:cNvSpPr>
            <a:spLocks noChangeArrowheads="1"/>
          </p:cNvSpPr>
          <p:nvPr/>
        </p:nvSpPr>
        <p:spPr bwMode="auto">
          <a:xfrm>
            <a:off x="496529" y="1847986"/>
            <a:ext cx="11198942" cy="2970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Our project, Leveraging Artificial Intelligence (AI) for Marine Resource Management in Southern India aims to address the critical need for efficient utilization of coastal resources in India's emerging economy. Focused on Southern India, particularly starting from Chennai, our endeavor emphasizes oceanography, aquaculture, and geographical features. </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dirty="0"/>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We recognize the challenges in analyzing ocean environments and protecting endangered species. To tackle these issues, we've developed a web-based platform that integrates AI tools and comprehensive data to enhance the user experience. Our goal is to establish a centralized hub for oceanic information, driving sustainable development and conservation efforts in the region.</a:t>
            </a:r>
          </a:p>
        </p:txBody>
      </p:sp>
    </p:spTree>
    <p:extLst>
      <p:ext uri="{BB962C8B-B14F-4D97-AF65-F5344CB8AC3E}">
        <p14:creationId xmlns:p14="http://schemas.microsoft.com/office/powerpoint/2010/main" val="2176002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A49E5F-8FC2-FD59-378C-6BFEE58E2ADD}"/>
              </a:ext>
            </a:extLst>
          </p:cNvPr>
          <p:cNvSpPr txBox="1"/>
          <p:nvPr/>
        </p:nvSpPr>
        <p:spPr>
          <a:xfrm>
            <a:off x="4392225" y="326585"/>
            <a:ext cx="2621639" cy="584775"/>
          </a:xfrm>
          <a:prstGeom prst="rect">
            <a:avLst/>
          </a:prstGeom>
          <a:noFill/>
        </p:spPr>
        <p:txBody>
          <a:bodyPr wrap="square" rtlCol="0">
            <a:spAutoFit/>
          </a:bodyPr>
          <a:lstStyle/>
          <a:p>
            <a:r>
              <a:rPr kumimoji="0" lang="en-US" altLang="en-IN" sz="3200" b="1" i="0" u="none" strike="noStrike" kern="1200" cap="none" spc="0" normalizeH="0" baseline="0" noProof="0" dirty="0">
                <a:ln>
                  <a:noFill/>
                </a:ln>
                <a:solidFill>
                  <a:srgbClr val="FFC000"/>
                </a:solidFill>
                <a:effectLst/>
                <a:uLnTx/>
                <a:uFillTx/>
                <a:latin typeface="+mj-lt"/>
                <a:ea typeface="+mj-ea"/>
                <a:cs typeface="+mj-cs"/>
              </a:rPr>
              <a:t>OBJECTIVE</a:t>
            </a:r>
            <a:endParaRPr lang="en-US" sz="32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18B4E9F-4C83-CE40-027C-483930F06BA1}"/>
              </a:ext>
            </a:extLst>
          </p:cNvPr>
          <p:cNvSpPr txBox="1"/>
          <p:nvPr/>
        </p:nvSpPr>
        <p:spPr>
          <a:xfrm>
            <a:off x="757084" y="1668545"/>
            <a:ext cx="10766321" cy="3170099"/>
          </a:xfrm>
          <a:prstGeom prst="rect">
            <a:avLst/>
          </a:prstGeom>
          <a:noFill/>
        </p:spPr>
        <p:txBody>
          <a:bodyPr wrap="square">
            <a:spAutoFit/>
          </a:bodyPr>
          <a:lstStyle/>
          <a:p>
            <a:r>
              <a:rPr lang="en-US" sz="2000" dirty="0"/>
              <a:t>1. Efficient Marine Resource Utilization: Utilize AI and web technologies to optimize the use of marine resources, focusing on coastal regions like Southern India.</a:t>
            </a:r>
          </a:p>
          <a:p>
            <a:r>
              <a:rPr lang="en-US" sz="2000" dirty="0"/>
              <a:t>  </a:t>
            </a:r>
          </a:p>
          <a:p>
            <a:r>
              <a:rPr lang="en-US" sz="2000" dirty="0"/>
              <a:t>2. Promote Conservation Efforts: Raise awareness and facilitate action for marine conservation through AI-powered tools and dedicated platform features, fostering sustainable practices for future generations.</a:t>
            </a:r>
          </a:p>
          <a:p>
            <a:endParaRPr lang="en-US" sz="2000" dirty="0"/>
          </a:p>
          <a:p>
            <a:r>
              <a:rPr lang="en-US" sz="2000" dirty="0"/>
              <a:t>3. Enhance User Understanding: Provide comprehensive insights into marine ecosystems through interactive maps, real-time weather updates, and species identification, it empowering users to make informed decisions and contribute to oceanic sustainability.</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2482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26DAC2-6134-9ABF-7514-3AD97CE7E59D}"/>
              </a:ext>
            </a:extLst>
          </p:cNvPr>
          <p:cNvSpPr txBox="1"/>
          <p:nvPr/>
        </p:nvSpPr>
        <p:spPr>
          <a:xfrm>
            <a:off x="1337185" y="1932911"/>
            <a:ext cx="10009241" cy="2862322"/>
          </a:xfrm>
          <a:prstGeom prst="rect">
            <a:avLst/>
          </a:prstGeom>
          <a:noFill/>
        </p:spPr>
        <p:txBody>
          <a:bodyPr wrap="square" rtlCol="0">
            <a:spAutoFit/>
          </a:bodyPr>
          <a:lstStyle/>
          <a:p>
            <a:pPr marL="285750"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Tamil Nadu Maritime Board website, the primary maritime information source, lacks comprehensive data on key sectors such as oceanography, aquaculture, and transportation.</a:t>
            </a:r>
          </a:p>
          <a:p>
            <a:pPr marL="285750" indent="-28575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Despite offering basic functionalities like map images, the website falls short in providing detailed insights into crucial maritime aspects.</a:t>
            </a:r>
          </a:p>
          <a:p>
            <a:pPr marL="285750" indent="-28575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absence of information on endangered ocean species in Tamil Nadu's coastal regions hampers conservation efforts, emphasizing the need to augment the existing system with comprehensive data, improved accessibility, and addressing critical information gaps.</a:t>
            </a:r>
          </a:p>
        </p:txBody>
      </p:sp>
      <p:sp>
        <p:nvSpPr>
          <p:cNvPr id="3" name="TextBox 2">
            <a:extLst>
              <a:ext uri="{FF2B5EF4-FFF2-40B4-BE49-F238E27FC236}">
                <a16:creationId xmlns:a16="http://schemas.microsoft.com/office/drawing/2014/main" id="{D8C3B1FE-DAFE-B307-01E9-879280906B3C}"/>
              </a:ext>
            </a:extLst>
          </p:cNvPr>
          <p:cNvSpPr txBox="1"/>
          <p:nvPr/>
        </p:nvSpPr>
        <p:spPr>
          <a:xfrm>
            <a:off x="3898490" y="308691"/>
            <a:ext cx="4395019" cy="584775"/>
          </a:xfrm>
          <a:prstGeom prst="rect">
            <a:avLst/>
          </a:prstGeom>
          <a:noFill/>
        </p:spPr>
        <p:txBody>
          <a:bodyPr wrap="square" rtlCol="0">
            <a:spAutoFit/>
          </a:bodyPr>
          <a:lstStyle/>
          <a:p>
            <a:r>
              <a:rPr kumimoji="0" lang="en-US" altLang="en-IN" sz="3200" b="1" i="0" u="none" strike="noStrike" kern="1200" cap="none" spc="0" normalizeH="0" baseline="0" noProof="0" dirty="0">
                <a:ln>
                  <a:noFill/>
                </a:ln>
                <a:solidFill>
                  <a:srgbClr val="FFC000"/>
                </a:solidFill>
                <a:effectLst/>
                <a:uLnTx/>
                <a:uFillTx/>
                <a:latin typeface="+mj-lt"/>
                <a:ea typeface="+mj-ea"/>
                <a:cs typeface="+mj-cs"/>
              </a:rPr>
              <a:t>EXISTING SYSTEM</a:t>
            </a:r>
            <a:endParaRPr lang="en-US" sz="3200" dirty="0"/>
          </a:p>
        </p:txBody>
      </p:sp>
    </p:spTree>
    <p:extLst>
      <p:ext uri="{BB962C8B-B14F-4D97-AF65-F5344CB8AC3E}">
        <p14:creationId xmlns:p14="http://schemas.microsoft.com/office/powerpoint/2010/main" val="984837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D1CE0F-EA32-9AEA-E0E0-090632F9BA4B}"/>
              </a:ext>
            </a:extLst>
          </p:cNvPr>
          <p:cNvSpPr txBox="1"/>
          <p:nvPr/>
        </p:nvSpPr>
        <p:spPr>
          <a:xfrm>
            <a:off x="3893574" y="481781"/>
            <a:ext cx="4404852" cy="584775"/>
          </a:xfrm>
          <a:prstGeom prst="rect">
            <a:avLst/>
          </a:prstGeom>
          <a:noFill/>
        </p:spPr>
        <p:txBody>
          <a:bodyPr wrap="square" rtlCol="0">
            <a:spAutoFit/>
          </a:bodyPr>
          <a:lstStyle/>
          <a:p>
            <a:r>
              <a:rPr lang="en-US" altLang="en-IN" sz="3200" b="1" dirty="0">
                <a:solidFill>
                  <a:srgbClr val="FFC000"/>
                </a:solidFill>
                <a:latin typeface="+mj-lt"/>
                <a:ea typeface="+mj-ea"/>
                <a:cs typeface="+mj-cs"/>
              </a:rPr>
              <a:t>PROPOSED</a:t>
            </a:r>
            <a:r>
              <a:rPr kumimoji="0" lang="en-US" altLang="en-IN" sz="3200" b="1" i="0" u="none" strike="noStrike" kern="1200" cap="none" spc="0" normalizeH="0" baseline="0" noProof="0" dirty="0">
                <a:ln>
                  <a:noFill/>
                </a:ln>
                <a:solidFill>
                  <a:srgbClr val="FFC000"/>
                </a:solidFill>
                <a:effectLst/>
                <a:uLnTx/>
                <a:uFillTx/>
                <a:latin typeface="+mj-lt"/>
                <a:ea typeface="+mj-ea"/>
                <a:cs typeface="+mj-cs"/>
              </a:rPr>
              <a:t> SYSTEM</a:t>
            </a:r>
            <a:endParaRPr lang="en-US" sz="3200" dirty="0"/>
          </a:p>
        </p:txBody>
      </p:sp>
      <p:sp>
        <p:nvSpPr>
          <p:cNvPr id="4" name="Rectangle 1">
            <a:extLst>
              <a:ext uri="{FF2B5EF4-FFF2-40B4-BE49-F238E27FC236}">
                <a16:creationId xmlns:a16="http://schemas.microsoft.com/office/drawing/2014/main" id="{D36F7B4A-82E4-B3DF-92A6-3F18EC7E3082}"/>
              </a:ext>
            </a:extLst>
          </p:cNvPr>
          <p:cNvSpPr>
            <a:spLocks noChangeArrowheads="1"/>
          </p:cNvSpPr>
          <p:nvPr/>
        </p:nvSpPr>
        <p:spPr bwMode="auto">
          <a:xfrm>
            <a:off x="1032386" y="3336892"/>
            <a:ext cx="1203468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E8FC1C47-089A-B6EB-96B6-1801A06F64A1}"/>
              </a:ext>
            </a:extLst>
          </p:cNvPr>
          <p:cNvSpPr txBox="1"/>
          <p:nvPr/>
        </p:nvSpPr>
        <p:spPr>
          <a:xfrm>
            <a:off x="1248698" y="1976253"/>
            <a:ext cx="10373032" cy="3170099"/>
          </a:xfrm>
          <a:prstGeom prst="rect">
            <a:avLst/>
          </a:prstGeom>
          <a:noFill/>
        </p:spPr>
        <p:txBody>
          <a:bodyPr wrap="square">
            <a:spAutoFit/>
          </a:bodyPr>
          <a:lstStyle/>
          <a:p>
            <a:pPr marL="342900" indent="-342900">
              <a:buFont typeface="Wingdings" panose="05000000000000000000" pitchFamily="2" charset="2"/>
              <a:buChar char="Ø"/>
            </a:pPr>
            <a:r>
              <a:rPr lang="en-US" sz="2000" b="0" i="0" dirty="0">
                <a:solidFill>
                  <a:srgbClr val="ECECEC"/>
                </a:solidFill>
                <a:effectLst/>
                <a:latin typeface="Times New Roman" panose="02020603050405020304" pitchFamily="18" charset="0"/>
                <a:cs typeface="Times New Roman" panose="02020603050405020304" pitchFamily="18" charset="0"/>
              </a:rPr>
              <a:t>In our enhanced website, we've introduced several key features to its utility and user experience.</a:t>
            </a:r>
          </a:p>
          <a:p>
            <a:pPr marL="342900" indent="-342900">
              <a:buFont typeface="Wingdings" panose="05000000000000000000" pitchFamily="2" charset="2"/>
              <a:buChar char="Ø"/>
            </a:pPr>
            <a:endParaRPr lang="en-US" sz="2000" b="0" i="0" dirty="0">
              <a:solidFill>
                <a:srgbClr val="ECECEC"/>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0" i="0" dirty="0">
                <a:solidFill>
                  <a:srgbClr val="ECECEC"/>
                </a:solidFill>
                <a:effectLst/>
                <a:latin typeface="Times New Roman" panose="02020603050405020304" pitchFamily="18" charset="0"/>
                <a:cs typeface="Times New Roman" panose="02020603050405020304" pitchFamily="18" charset="0"/>
              </a:rPr>
              <a:t>These include fish prediction functionalities, an AI chatbot for seamless user interaction, live weather updates for real-time information, and metadata concerning endangered and vital ocean species.</a:t>
            </a:r>
          </a:p>
          <a:p>
            <a:pPr marL="342900" indent="-342900">
              <a:buFont typeface="Wingdings" panose="05000000000000000000" pitchFamily="2" charset="2"/>
              <a:buChar char="Ø"/>
            </a:pPr>
            <a:endParaRPr lang="en-US" sz="2000" b="0" i="0" dirty="0">
              <a:solidFill>
                <a:srgbClr val="ECECEC"/>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0" i="0" dirty="0">
                <a:solidFill>
                  <a:srgbClr val="ECECEC"/>
                </a:solidFill>
                <a:effectLst/>
                <a:latin typeface="Times New Roman" panose="02020603050405020304" pitchFamily="18" charset="0"/>
                <a:cs typeface="Times New Roman" panose="02020603050405020304" pitchFamily="18" charset="0"/>
              </a:rPr>
              <a:t>Furthermore, users can now access comprehensive data on ports, sea borders, and major seas, all in one centralized platform. Live updates on port news further enrich the user experience, making our website a go-to resource for comprehensive maritime information and real-time updates.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3028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86938-083C-2807-72BB-E29A02BF4C9A}"/>
              </a:ext>
            </a:extLst>
          </p:cNvPr>
          <p:cNvSpPr txBox="1"/>
          <p:nvPr/>
        </p:nvSpPr>
        <p:spPr>
          <a:xfrm>
            <a:off x="3549445" y="285135"/>
            <a:ext cx="4827639" cy="584775"/>
          </a:xfrm>
          <a:prstGeom prst="rect">
            <a:avLst/>
          </a:prstGeom>
          <a:noFill/>
        </p:spPr>
        <p:txBody>
          <a:bodyPr wrap="square" rtlCol="0">
            <a:spAutoFit/>
          </a:bodyPr>
          <a:lstStyle/>
          <a:p>
            <a:r>
              <a:rPr kumimoji="0" lang="en-US" altLang="en-US" sz="3200" b="1" i="0" u="none" strike="noStrike" kern="1200" cap="none" spc="0" normalizeH="0" baseline="0" noProof="0" dirty="0">
                <a:ln>
                  <a:noFill/>
                </a:ln>
                <a:solidFill>
                  <a:srgbClr val="FFC000"/>
                </a:solidFill>
                <a:effectLst/>
                <a:uLnTx/>
                <a:uFillTx/>
                <a:latin typeface="+mj-lt"/>
                <a:ea typeface="+mj-ea"/>
                <a:cs typeface="+mj-cs"/>
              </a:rPr>
              <a:t>L</a:t>
            </a:r>
            <a:r>
              <a:rPr kumimoji="0" lang="en-IN" altLang="en-US" sz="3200" b="1" i="0" u="none" strike="noStrike" kern="1200" cap="none" spc="0" normalizeH="0" baseline="0" noProof="0" dirty="0">
                <a:ln>
                  <a:noFill/>
                </a:ln>
                <a:solidFill>
                  <a:srgbClr val="FFC000"/>
                </a:solidFill>
                <a:effectLst/>
                <a:uLnTx/>
                <a:uFillTx/>
                <a:latin typeface="+mj-lt"/>
                <a:ea typeface="+mj-ea"/>
                <a:cs typeface="+mj-cs"/>
              </a:rPr>
              <a:t>ITERATURE REVIEW</a:t>
            </a:r>
            <a:endParaRPr lang="en-US" sz="3200" dirty="0"/>
          </a:p>
        </p:txBody>
      </p:sp>
      <p:graphicFrame>
        <p:nvGraphicFramePr>
          <p:cNvPr id="8" name="Content Placeholder 7"/>
          <p:cNvGraphicFramePr>
            <a:graphicFrameLocks/>
          </p:cNvGraphicFramePr>
          <p:nvPr>
            <p:extLst>
              <p:ext uri="{D42A27DB-BD31-4B8C-83A1-F6EECF244321}">
                <p14:modId xmlns:p14="http://schemas.microsoft.com/office/powerpoint/2010/main" val="1466989256"/>
              </p:ext>
            </p:extLst>
          </p:nvPr>
        </p:nvGraphicFramePr>
        <p:xfrm>
          <a:off x="1253825" y="1297858"/>
          <a:ext cx="9684350" cy="4493343"/>
        </p:xfrm>
        <a:graphic>
          <a:graphicData uri="http://schemas.openxmlformats.org/drawingml/2006/table">
            <a:tbl>
              <a:tblPr firstRow="1" bandRow="1">
                <a:tableStyleId>{7DF18680-E054-41AD-8BC1-D1AEF772440D}</a:tableStyleId>
              </a:tblPr>
              <a:tblGrid>
                <a:gridCol w="1679901">
                  <a:extLst>
                    <a:ext uri="{9D8B030D-6E8A-4147-A177-3AD203B41FA5}">
                      <a16:colId xmlns:a16="http://schemas.microsoft.com/office/drawing/2014/main" val="20000"/>
                    </a:ext>
                  </a:extLst>
                </a:gridCol>
                <a:gridCol w="1108165">
                  <a:extLst>
                    <a:ext uri="{9D8B030D-6E8A-4147-A177-3AD203B41FA5}">
                      <a16:colId xmlns:a16="http://schemas.microsoft.com/office/drawing/2014/main" val="20001"/>
                    </a:ext>
                  </a:extLst>
                </a:gridCol>
                <a:gridCol w="1646871">
                  <a:extLst>
                    <a:ext uri="{9D8B030D-6E8A-4147-A177-3AD203B41FA5}">
                      <a16:colId xmlns:a16="http://schemas.microsoft.com/office/drawing/2014/main" val="20002"/>
                    </a:ext>
                  </a:extLst>
                </a:gridCol>
                <a:gridCol w="1952377">
                  <a:extLst>
                    <a:ext uri="{9D8B030D-6E8A-4147-A177-3AD203B41FA5}">
                      <a16:colId xmlns:a16="http://schemas.microsoft.com/office/drawing/2014/main" val="20003"/>
                    </a:ext>
                  </a:extLst>
                </a:gridCol>
                <a:gridCol w="3297036">
                  <a:extLst>
                    <a:ext uri="{9D8B030D-6E8A-4147-A177-3AD203B41FA5}">
                      <a16:colId xmlns:a16="http://schemas.microsoft.com/office/drawing/2014/main" val="20004"/>
                    </a:ext>
                  </a:extLst>
                </a:gridCol>
              </a:tblGrid>
              <a:tr h="645781">
                <a:tc>
                  <a:txBody>
                    <a:bodyPr/>
                    <a:lstStyle/>
                    <a:p>
                      <a:pPr algn="ctr"/>
                      <a:r>
                        <a:rPr lang="en-IN" altLang="en-US" sz="900" dirty="0">
                          <a:latin typeface="Times New Roman" panose="02020603050405020304" pitchFamily="18" charset="0"/>
                          <a:cs typeface="Times New Roman" panose="02020603050405020304" pitchFamily="18" charset="0"/>
                        </a:rPr>
                        <a:t>YEAR - TITLE </a:t>
                      </a:r>
                    </a:p>
                  </a:txBody>
                  <a:tcPr/>
                </a:tc>
                <a:tc>
                  <a:txBody>
                    <a:bodyPr/>
                    <a:lstStyle/>
                    <a:p>
                      <a:pPr algn="ctr"/>
                      <a:r>
                        <a:rPr lang="en-IN" altLang="en-US" sz="900" dirty="0">
                          <a:latin typeface="Times New Roman" panose="02020603050405020304" pitchFamily="18" charset="0"/>
                          <a:cs typeface="Times New Roman" panose="02020603050405020304" pitchFamily="18" charset="0"/>
                        </a:rPr>
                        <a:t>METHODS</a:t>
                      </a:r>
                    </a:p>
                  </a:txBody>
                  <a:tcPr/>
                </a:tc>
                <a:tc>
                  <a:txBody>
                    <a:bodyPr/>
                    <a:lstStyle/>
                    <a:p>
                      <a:pPr algn="ctr"/>
                      <a:r>
                        <a:rPr lang="en-IN" altLang="en-US" sz="900" dirty="0">
                          <a:latin typeface="Times New Roman" panose="02020603050405020304" pitchFamily="18" charset="0"/>
                          <a:cs typeface="Times New Roman" panose="02020603050405020304" pitchFamily="18" charset="0"/>
                        </a:rPr>
                        <a:t>ADVANTAGES</a:t>
                      </a:r>
                    </a:p>
                  </a:txBody>
                  <a:tcPr/>
                </a:tc>
                <a:tc>
                  <a:txBody>
                    <a:bodyPr/>
                    <a:lstStyle/>
                    <a:p>
                      <a:pPr algn="ctr"/>
                      <a:r>
                        <a:rPr lang="en-IN" altLang="en-US" sz="900" dirty="0">
                          <a:latin typeface="Times New Roman" panose="02020603050405020304" pitchFamily="18" charset="0"/>
                          <a:cs typeface="Times New Roman" panose="02020603050405020304" pitchFamily="18" charset="0"/>
                        </a:rPr>
                        <a:t>DISADVANTAGES</a:t>
                      </a:r>
                    </a:p>
                  </a:txBody>
                  <a:tcPr/>
                </a:tc>
                <a:tc>
                  <a:txBody>
                    <a:bodyPr/>
                    <a:lstStyle/>
                    <a:p>
                      <a:pPr algn="ctr"/>
                      <a:r>
                        <a:rPr lang="en-IN" altLang="en-US" sz="900" dirty="0">
                          <a:latin typeface="Times New Roman" panose="02020603050405020304" pitchFamily="18" charset="0"/>
                          <a:cs typeface="Times New Roman" panose="02020603050405020304" pitchFamily="18" charset="0"/>
                        </a:rPr>
                        <a:t>HOW THIS REFERENCE GIVES SCOPE FOR PROPOSED WORK</a:t>
                      </a:r>
                    </a:p>
                  </a:txBody>
                  <a:tcPr/>
                </a:tc>
                <a:extLst>
                  <a:ext uri="{0D108BD9-81ED-4DB2-BD59-A6C34878D82A}">
                    <a16:rowId xmlns:a16="http://schemas.microsoft.com/office/drawing/2014/main" val="10000"/>
                  </a:ext>
                </a:extLst>
              </a:tr>
              <a:tr h="1615487">
                <a:tc>
                  <a:txBody>
                    <a:bodyPr/>
                    <a:lstStyle/>
                    <a:p>
                      <a:pPr algn="l"/>
                      <a:r>
                        <a:rPr lang="en-US" sz="1100" dirty="0"/>
                        <a:t>2022- </a:t>
                      </a:r>
                      <a:r>
                        <a:rPr lang="en-US" sz="1100" kern="1200" dirty="0">
                          <a:solidFill>
                            <a:schemeClr val="dk1"/>
                          </a:solidFill>
                          <a:effectLst/>
                          <a:latin typeface="+mn-lt"/>
                          <a:ea typeface="+mn-ea"/>
                          <a:cs typeface="+mn-cs"/>
                        </a:rPr>
                        <a:t>Annual Overview of marine casualties and incidents.</a:t>
                      </a:r>
                      <a:endParaRPr lang="en-IN" sz="1100" dirty="0"/>
                    </a:p>
                  </a:txBody>
                  <a:tcPr anchor="ctr"/>
                </a:tc>
                <a:tc>
                  <a:txBody>
                    <a:bodyPr/>
                    <a:lstStyle/>
                    <a:p>
                      <a:pPr algn="l"/>
                      <a:r>
                        <a:rPr lang="en-US" sz="1100" dirty="0"/>
                        <a:t>Data identifying</a:t>
                      </a:r>
                    </a:p>
                  </a:txBody>
                  <a:tcPr anchor="ctr"/>
                </a:tc>
                <a:tc>
                  <a:txBody>
                    <a:bodyPr/>
                    <a:lstStyle/>
                    <a:p>
                      <a:pPr algn="l"/>
                      <a:r>
                        <a:rPr lang="en-US" sz="1100" b="0" dirty="0"/>
                        <a:t>Identifying areas for improvement in maritime safety, and informing regulatory and operational decisions within the maritime industry</a:t>
                      </a:r>
                    </a:p>
                  </a:txBody>
                  <a:tcPr anchor="ctr"/>
                </a:tc>
                <a:tc>
                  <a:txBody>
                    <a:bodyPr/>
                    <a:lstStyle/>
                    <a:p>
                      <a:pPr algn="ctr"/>
                      <a:r>
                        <a:rPr lang="en-US" sz="1100" dirty="0"/>
                        <a:t>Human Error, Manual data entry.</a:t>
                      </a:r>
                    </a:p>
                  </a:txBody>
                  <a:tcPr anchor="ctr"/>
                </a:tc>
                <a:tc>
                  <a:txBody>
                    <a:bodyPr/>
                    <a:lstStyle/>
                    <a:p>
                      <a:pPr algn="just"/>
                      <a:r>
                        <a:rPr lang="en-US" sz="1100" dirty="0"/>
                        <a:t>We implemented in our website with metadata.</a:t>
                      </a:r>
                    </a:p>
                  </a:txBody>
                  <a:tcPr anchor="ctr"/>
                </a:tc>
                <a:extLst>
                  <a:ext uri="{0D108BD9-81ED-4DB2-BD59-A6C34878D82A}">
                    <a16:rowId xmlns:a16="http://schemas.microsoft.com/office/drawing/2014/main" val="10001"/>
                  </a:ext>
                </a:extLst>
              </a:tr>
              <a:tr h="1173906">
                <a:tc>
                  <a:txBody>
                    <a:bodyPr/>
                    <a:lstStyle/>
                    <a:p>
                      <a:pPr algn="l"/>
                      <a:r>
                        <a:rPr lang="en-US" sz="1100" dirty="0"/>
                        <a:t>2020. Role of Web-based Platforms in Marine Conservation: </a:t>
                      </a:r>
                      <a:endParaRPr lang="en-IN" sz="1100" dirty="0"/>
                    </a:p>
                  </a:txBody>
                  <a:tcPr anchor="ctr"/>
                </a:tc>
                <a:tc>
                  <a:txBody>
                    <a:bodyPr/>
                    <a:lstStyle/>
                    <a:p>
                      <a:pPr algn="l"/>
                      <a:r>
                        <a:rPr lang="en-US" sz="1100" dirty="0"/>
                        <a:t>Marine Conservation </a:t>
                      </a:r>
                    </a:p>
                  </a:txBody>
                  <a:tcPr anchor="ctr"/>
                </a:tc>
                <a:tc>
                  <a:txBody>
                    <a:bodyPr/>
                    <a:lstStyle/>
                    <a:p>
                      <a:pPr algn="l"/>
                      <a:r>
                        <a:rPr lang="en-IN" sz="1100" dirty="0"/>
                        <a:t> Community building</a:t>
                      </a:r>
                      <a:endParaRPr lang="en-US" sz="1100" b="0" dirty="0"/>
                    </a:p>
                  </a:txBody>
                  <a:tcPr anchor="ctr"/>
                </a:tc>
                <a:tc>
                  <a:txBody>
                    <a:bodyPr/>
                    <a:lstStyle/>
                    <a:p>
                      <a:pPr algn="ctr"/>
                      <a:r>
                        <a:rPr lang="en-IN" sz="1100" dirty="0"/>
                        <a:t>Outreach</a:t>
                      </a:r>
                      <a:r>
                        <a:rPr lang="en-US" sz="1100" dirty="0"/>
                        <a:t>, Marine conservation issues.</a:t>
                      </a:r>
                    </a:p>
                  </a:txBody>
                  <a:tcPr anchor="ctr"/>
                </a:tc>
                <a:tc>
                  <a:txBody>
                    <a:bodyPr/>
                    <a:lstStyle/>
                    <a:p>
                      <a:pPr algn="just"/>
                      <a:r>
                        <a:rPr lang="en-US" sz="1100" dirty="0"/>
                        <a:t>We implemented marine conservation issues and Endangered species identification.</a:t>
                      </a:r>
                    </a:p>
                  </a:txBody>
                  <a:tcPr anchor="ctr"/>
                </a:tc>
                <a:extLst>
                  <a:ext uri="{0D108BD9-81ED-4DB2-BD59-A6C34878D82A}">
                    <a16:rowId xmlns:a16="http://schemas.microsoft.com/office/drawing/2014/main" val="443200881"/>
                  </a:ext>
                </a:extLst>
              </a:tr>
              <a:tr h="1058169">
                <a:tc>
                  <a:txBody>
                    <a:bodyPr/>
                    <a:lstStyle/>
                    <a:p>
                      <a:pPr algn="l"/>
                      <a:r>
                        <a:rPr lang="en-US" sz="1100" dirty="0"/>
                        <a:t>2010-Aquaculture global status and trends</a:t>
                      </a:r>
                      <a:endParaRPr lang="en-IN" sz="1100" dirty="0"/>
                    </a:p>
                  </a:txBody>
                  <a:tcPr anchor="ctr"/>
                </a:tc>
                <a:tc>
                  <a:txBody>
                    <a:bodyPr/>
                    <a:lstStyle/>
                    <a:p>
                      <a:pPr algn="l"/>
                      <a:r>
                        <a:rPr lang="en-US" sz="1100" dirty="0"/>
                        <a:t>Data, information handling</a:t>
                      </a:r>
                    </a:p>
                  </a:txBody>
                  <a:tcPr anchor="ctr"/>
                </a:tc>
                <a:tc>
                  <a:txBody>
                    <a:bodyPr/>
                    <a:lstStyle/>
                    <a:p>
                      <a:pPr algn="l"/>
                      <a:r>
                        <a:rPr lang="en-US" sz="1100" b="0" dirty="0"/>
                        <a:t>Employment opportunities, diversification of income sources.</a:t>
                      </a:r>
                    </a:p>
                  </a:txBody>
                  <a:tcPr anchor="ctr"/>
                </a:tc>
                <a:tc>
                  <a:txBody>
                    <a:bodyPr/>
                    <a:lstStyle/>
                    <a:p>
                      <a:pPr algn="ctr"/>
                      <a:r>
                        <a:rPr lang="en-US" sz="1100" dirty="0"/>
                        <a:t>Social impact, Regulatory Challenges.</a:t>
                      </a:r>
                    </a:p>
                  </a:txBody>
                  <a:tcPr anchor="ctr"/>
                </a:tc>
                <a:tc>
                  <a:txBody>
                    <a:bodyPr/>
                    <a:lstStyle/>
                    <a:p>
                      <a:pPr algn="just"/>
                      <a:r>
                        <a:rPr lang="en-US" sz="1100" dirty="0"/>
                        <a:t>We added live updates, employment opportunities and awareness about endangered species in tamilnadu coastal regions.</a:t>
                      </a:r>
                    </a:p>
                  </a:txBody>
                  <a:tcPr anchor="ctr"/>
                </a:tc>
                <a:extLst>
                  <a:ext uri="{0D108BD9-81ED-4DB2-BD59-A6C34878D82A}">
                    <a16:rowId xmlns:a16="http://schemas.microsoft.com/office/drawing/2014/main" val="3104750148"/>
                  </a:ext>
                </a:extLst>
              </a:tr>
            </a:tbl>
          </a:graphicData>
        </a:graphic>
      </p:graphicFrame>
    </p:spTree>
    <p:extLst>
      <p:ext uri="{BB962C8B-B14F-4D97-AF65-F5344CB8AC3E}">
        <p14:creationId xmlns:p14="http://schemas.microsoft.com/office/powerpoint/2010/main" val="1004127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DDF703-C08D-F146-03DD-CCF75403D0A0}"/>
              </a:ext>
            </a:extLst>
          </p:cNvPr>
          <p:cNvSpPr txBox="1"/>
          <p:nvPr/>
        </p:nvSpPr>
        <p:spPr>
          <a:xfrm>
            <a:off x="2326105" y="2762151"/>
            <a:ext cx="7860631" cy="1333698"/>
          </a:xfrm>
          <a:prstGeom prst="rect">
            <a:avLst/>
          </a:prstGeom>
          <a:noFill/>
        </p:spPr>
        <p:txBody>
          <a:bodyPr wrap="square" rtlCol="0">
            <a:spAutoFit/>
          </a:bodyPr>
          <a:lstStyle/>
          <a:p>
            <a:pPr marL="301752" indent="-283464" algn="l" rtl="0" eaLnBrk="1" fontAlgn="auto" latinLnBrk="0" hangingPunct="1">
              <a:spcBef>
                <a:spcPts val="100"/>
              </a:spcBef>
              <a:spcAft>
                <a:spcPts val="0"/>
              </a:spcAft>
              <a:buClrTx/>
              <a:buSzPts val="1800"/>
              <a:buFont typeface="Wingdings" panose="05000000000000000000" pitchFamily="2" charset="2"/>
              <a:buChar char="Ø"/>
            </a:pPr>
            <a:r>
              <a:rPr lang="en-IN" sz="1800" kern="1200" spc="-20" dirty="0">
                <a:solidFill>
                  <a:srgbClr val="FFFFFF"/>
                </a:solidFill>
                <a:effectLst/>
                <a:latin typeface="Noto Serif" panose="02020600060500020200" pitchFamily="18" charset="0"/>
                <a:ea typeface="+mn-ea"/>
                <a:cs typeface="Noto Serif" panose="02020600060500020200" pitchFamily="18" charset="0"/>
              </a:rPr>
              <a:t>OPERATING</a:t>
            </a:r>
            <a:r>
              <a:rPr lang="en-IN" sz="1800" kern="1200" spc="-40" dirty="0">
                <a:solidFill>
                  <a:srgbClr val="FFFFFF"/>
                </a:solidFill>
                <a:effectLst/>
                <a:latin typeface="Noto Serif" panose="02020600060500020200" pitchFamily="18" charset="0"/>
                <a:ea typeface="+mn-ea"/>
                <a:cs typeface="Noto Serif" panose="02020600060500020200" pitchFamily="18" charset="0"/>
              </a:rPr>
              <a:t> </a:t>
            </a:r>
            <a:r>
              <a:rPr lang="en-IN" sz="1800" kern="1200" spc="-25" dirty="0">
                <a:solidFill>
                  <a:srgbClr val="FFFFFF"/>
                </a:solidFill>
                <a:effectLst/>
                <a:latin typeface="Noto Serif" panose="02020600060500020200" pitchFamily="18" charset="0"/>
                <a:ea typeface="+mn-ea"/>
                <a:cs typeface="Noto Serif" panose="02020600060500020200" pitchFamily="18" charset="0"/>
              </a:rPr>
              <a:t>SYSTEM               :        Windows 7/XP/8/10/11</a:t>
            </a:r>
            <a:endParaRPr lang="en-IN" sz="1800" dirty="0">
              <a:effectLst/>
            </a:endParaRPr>
          </a:p>
          <a:p>
            <a:pPr marL="304038" indent="-285750" algn="l" rtl="0" eaLnBrk="1" fontAlgn="auto" latinLnBrk="0" hangingPunct="1">
              <a:spcBef>
                <a:spcPts val="1575"/>
              </a:spcBef>
              <a:spcAft>
                <a:spcPts val="0"/>
              </a:spcAft>
              <a:buFont typeface="Wingdings" panose="05000000000000000000" pitchFamily="2" charset="2"/>
              <a:buChar char="Ø"/>
            </a:pPr>
            <a:r>
              <a:rPr lang="en-IN" sz="1800" kern="1200" spc="-15" dirty="0">
                <a:solidFill>
                  <a:srgbClr val="FFFFFF"/>
                </a:solidFill>
                <a:effectLst/>
                <a:latin typeface="Noto Serif" panose="02020600060500020200" pitchFamily="18" charset="0"/>
                <a:ea typeface="+mn-ea"/>
                <a:cs typeface="Noto Serif" panose="02020600060500020200" pitchFamily="18" charset="0"/>
              </a:rPr>
              <a:t>FRONT</a:t>
            </a:r>
            <a:r>
              <a:rPr lang="en-IN" sz="1800" kern="1200" spc="-10" dirty="0">
                <a:solidFill>
                  <a:srgbClr val="FFFFFF"/>
                </a:solidFill>
                <a:effectLst/>
                <a:latin typeface="Noto Serif" panose="02020600060500020200" pitchFamily="18" charset="0"/>
                <a:ea typeface="+mn-ea"/>
                <a:cs typeface="Noto Serif" panose="02020600060500020200" pitchFamily="18" charset="0"/>
              </a:rPr>
              <a:t> </a:t>
            </a:r>
            <a:r>
              <a:rPr lang="en-IN" sz="1800" kern="1200" spc="-5" dirty="0">
                <a:solidFill>
                  <a:srgbClr val="FFFFFF"/>
                </a:solidFill>
                <a:effectLst/>
                <a:latin typeface="Noto Serif" panose="02020600060500020200" pitchFamily="18" charset="0"/>
                <a:ea typeface="+mn-ea"/>
                <a:cs typeface="Noto Serif" panose="02020600060500020200" pitchFamily="18" charset="0"/>
              </a:rPr>
              <a:t>END                              :        HTML, CSS, JAVASCRIPT</a:t>
            </a:r>
            <a:endParaRPr lang="en-IN" dirty="0">
              <a:effectLst/>
            </a:endParaRPr>
          </a:p>
          <a:p>
            <a:pPr marL="304038" indent="-285750" algn="l" rtl="0" eaLnBrk="1" fontAlgn="auto" latinLnBrk="0" hangingPunct="1">
              <a:spcBef>
                <a:spcPts val="1575"/>
              </a:spcBef>
              <a:spcAft>
                <a:spcPts val="0"/>
              </a:spcAft>
              <a:buFont typeface="Wingdings" panose="05000000000000000000" pitchFamily="2" charset="2"/>
              <a:buChar char="Ø"/>
            </a:pPr>
            <a:r>
              <a:rPr lang="en-IN" sz="1800" kern="1200" spc="-15" dirty="0">
                <a:solidFill>
                  <a:srgbClr val="FFFFFF"/>
                </a:solidFill>
                <a:effectLst/>
                <a:latin typeface="Noto Serif" panose="02020600060500020200" pitchFamily="18" charset="0"/>
                <a:ea typeface="+mn-ea"/>
                <a:cs typeface="Noto Serif" panose="02020600060500020200" pitchFamily="18" charset="0"/>
              </a:rPr>
              <a:t>SERVER </a:t>
            </a:r>
            <a:r>
              <a:rPr lang="en-IN" sz="1800" kern="1200" spc="-5" dirty="0">
                <a:solidFill>
                  <a:srgbClr val="FFFFFF"/>
                </a:solidFill>
                <a:effectLst/>
                <a:latin typeface="Noto Serif" panose="02020600060500020200" pitchFamily="18" charset="0"/>
                <a:ea typeface="+mn-ea"/>
                <a:cs typeface="Noto Serif" panose="02020600060500020200" pitchFamily="18" charset="0"/>
              </a:rPr>
              <a:t>SIDE</a:t>
            </a:r>
            <a:r>
              <a:rPr lang="en-IN" sz="1800" kern="1200" spc="-35" dirty="0">
                <a:solidFill>
                  <a:srgbClr val="FFFFFF"/>
                </a:solidFill>
                <a:effectLst/>
                <a:latin typeface="Noto Serif" panose="02020600060500020200" pitchFamily="18" charset="0"/>
                <a:ea typeface="+mn-ea"/>
                <a:cs typeface="Noto Serif" panose="02020600060500020200" pitchFamily="18" charset="0"/>
              </a:rPr>
              <a:t> PROGRAMMING LANGUAGE </a:t>
            </a:r>
            <a:r>
              <a:rPr lang="en-IN" sz="1800" kern="1200" spc="-5" dirty="0">
                <a:solidFill>
                  <a:srgbClr val="FFFFFF"/>
                </a:solidFill>
                <a:effectLst/>
                <a:latin typeface="Noto Serif" panose="02020600060500020200" pitchFamily="18" charset="0"/>
                <a:ea typeface="+mn-ea"/>
                <a:cs typeface="Noto Serif" panose="02020600060500020200" pitchFamily="18" charset="0"/>
              </a:rPr>
              <a:t>:       Python</a:t>
            </a:r>
            <a:endParaRPr lang="en-IN" dirty="0">
              <a:effectLst/>
            </a:endParaRPr>
          </a:p>
        </p:txBody>
      </p:sp>
      <p:sp>
        <p:nvSpPr>
          <p:cNvPr id="3" name="TextBox 2">
            <a:extLst>
              <a:ext uri="{FF2B5EF4-FFF2-40B4-BE49-F238E27FC236}">
                <a16:creationId xmlns:a16="http://schemas.microsoft.com/office/drawing/2014/main" id="{1168D58C-A22B-226C-707F-10F5A428A043}"/>
              </a:ext>
            </a:extLst>
          </p:cNvPr>
          <p:cNvSpPr txBox="1"/>
          <p:nvPr/>
        </p:nvSpPr>
        <p:spPr>
          <a:xfrm>
            <a:off x="4082456" y="1396449"/>
            <a:ext cx="4347928" cy="461665"/>
          </a:xfrm>
          <a:prstGeom prst="rect">
            <a:avLst/>
          </a:prstGeom>
          <a:noFill/>
        </p:spPr>
        <p:txBody>
          <a:bodyPr wrap="square" rtlCol="0">
            <a:spAutoFit/>
          </a:bodyPr>
          <a:lstStyle/>
          <a:p>
            <a:r>
              <a:rPr kumimoji="0" lang="en-US" altLang="en-US" sz="2400" b="1" i="0" u="none" strike="noStrike" kern="1200" cap="none" spc="0" normalizeH="0" baseline="0" noProof="0" dirty="0">
                <a:ln>
                  <a:noFill/>
                </a:ln>
                <a:solidFill>
                  <a:srgbClr val="FFC000"/>
                </a:solidFill>
                <a:effectLst/>
                <a:uLnTx/>
                <a:uFillTx/>
                <a:latin typeface="+mj-lt"/>
                <a:ea typeface="+mj-ea"/>
                <a:cs typeface="+mj-cs"/>
              </a:rPr>
              <a:t>TECHNOLOGIES USED</a:t>
            </a:r>
            <a:endParaRPr lang="en-IN" sz="2400" dirty="0"/>
          </a:p>
        </p:txBody>
      </p:sp>
    </p:spTree>
    <p:extLst>
      <p:ext uri="{BB962C8B-B14F-4D97-AF65-F5344CB8AC3E}">
        <p14:creationId xmlns:p14="http://schemas.microsoft.com/office/powerpoint/2010/main" val="2398957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059FBA-699E-0164-B8C2-B2CD972D7849}"/>
              </a:ext>
            </a:extLst>
          </p:cNvPr>
          <p:cNvSpPr txBox="1"/>
          <p:nvPr/>
        </p:nvSpPr>
        <p:spPr>
          <a:xfrm>
            <a:off x="3989438" y="277450"/>
            <a:ext cx="4213123" cy="584775"/>
          </a:xfrm>
          <a:prstGeom prst="rect">
            <a:avLst/>
          </a:prstGeom>
          <a:noFill/>
        </p:spPr>
        <p:txBody>
          <a:bodyPr wrap="square">
            <a:spAutoFit/>
          </a:bodyPr>
          <a:lstStyle/>
          <a:p>
            <a:r>
              <a:rPr kumimoji="0" lang="en-US" altLang="en-IN" sz="32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Times New Roman" panose="02020603050405020304" pitchFamily="18" charset="0"/>
              </a:rPr>
              <a:t>USECASE DIAGRAM </a:t>
            </a:r>
            <a:endParaRPr lang="en-US" sz="3200" dirty="0"/>
          </a:p>
        </p:txBody>
      </p:sp>
      <p:pic>
        <p:nvPicPr>
          <p:cNvPr id="5" name="Picture 4">
            <a:extLst>
              <a:ext uri="{FF2B5EF4-FFF2-40B4-BE49-F238E27FC236}">
                <a16:creationId xmlns:a16="http://schemas.microsoft.com/office/drawing/2014/main" id="{25F56714-8D17-F53C-E0E8-F99C2906A1EE}"/>
              </a:ext>
            </a:extLst>
          </p:cNvPr>
          <p:cNvPicPr>
            <a:picLocks noChangeAspect="1"/>
          </p:cNvPicPr>
          <p:nvPr/>
        </p:nvPicPr>
        <p:blipFill>
          <a:blip r:embed="rId2"/>
          <a:srcRect/>
          <a:stretch/>
        </p:blipFill>
        <p:spPr>
          <a:xfrm>
            <a:off x="1279990" y="1537627"/>
            <a:ext cx="9026013" cy="3782746"/>
          </a:xfrm>
          <a:prstGeom prst="rect">
            <a:avLst/>
          </a:prstGeom>
        </p:spPr>
      </p:pic>
    </p:spTree>
    <p:extLst>
      <p:ext uri="{BB962C8B-B14F-4D97-AF65-F5344CB8AC3E}">
        <p14:creationId xmlns:p14="http://schemas.microsoft.com/office/powerpoint/2010/main" val="7520922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1338</TotalTime>
  <Words>1031</Words>
  <Application>Microsoft Office PowerPoint</Application>
  <PresentationFormat>Widescreen</PresentationFormat>
  <Paragraphs>105</Paragraphs>
  <Slides>21</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21</vt:i4>
      </vt:variant>
    </vt:vector>
  </HeadingPairs>
  <TitlesOfParts>
    <vt:vector size="31" baseType="lpstr">
      <vt:lpstr>Arial</vt:lpstr>
      <vt:lpstr>Calibri</vt:lpstr>
      <vt:lpstr>Calibri Light</vt:lpstr>
      <vt:lpstr>Calisto MT</vt:lpstr>
      <vt:lpstr>Noto Serif</vt:lpstr>
      <vt:lpstr>Times New Roman</vt:lpstr>
      <vt:lpstr>Wingdings</vt:lpstr>
      <vt:lpstr>Wingdings 2</vt:lpstr>
      <vt:lpstr>Slate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Dharani dharan D</dc:creator>
  <cp:lastModifiedBy>Siva bala</cp:lastModifiedBy>
  <cp:revision>19</cp:revision>
  <dcterms:created xsi:type="dcterms:W3CDTF">2024-01-22T16:36:24Z</dcterms:created>
  <dcterms:modified xsi:type="dcterms:W3CDTF">2024-05-19T14:07:41Z</dcterms:modified>
</cp:coreProperties>
</file>